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9"/>
  </p:notesMasterIdLst>
  <p:handoutMasterIdLst>
    <p:handoutMasterId r:id="rId250"/>
  </p:handoutMasterIdLst>
  <p:sldIdLst>
    <p:sldId id="295" r:id="rId4"/>
    <p:sldId id="261" r:id="rId5"/>
    <p:sldId id="675" r:id="rId6"/>
    <p:sldId id="674" r:id="rId7"/>
    <p:sldId id="572" r:id="rId8"/>
    <p:sldId id="264" r:id="rId9"/>
    <p:sldId id="265" r:id="rId10"/>
    <p:sldId id="289" r:id="rId11"/>
    <p:sldId id="301" r:id="rId12"/>
    <p:sldId id="302" r:id="rId13"/>
    <p:sldId id="576" r:id="rId14"/>
    <p:sldId id="303" r:id="rId15"/>
    <p:sldId id="304" r:id="rId16"/>
    <p:sldId id="305" r:id="rId17"/>
    <p:sldId id="306" r:id="rId18"/>
    <p:sldId id="307" r:id="rId19"/>
    <p:sldId id="308" r:id="rId20"/>
    <p:sldId id="309" r:id="rId21"/>
    <p:sldId id="441" r:id="rId22"/>
    <p:sldId id="442" r:id="rId23"/>
    <p:sldId id="443" r:id="rId24"/>
    <p:sldId id="444" r:id="rId25"/>
    <p:sldId id="445"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487" r:id="rId68"/>
    <p:sldId id="488" r:id="rId69"/>
    <p:sldId id="489" r:id="rId70"/>
    <p:sldId id="490" r:id="rId71"/>
    <p:sldId id="491" r:id="rId72"/>
    <p:sldId id="492" r:id="rId73"/>
    <p:sldId id="493" r:id="rId74"/>
    <p:sldId id="494" r:id="rId75"/>
    <p:sldId id="495" r:id="rId76"/>
    <p:sldId id="496" r:id="rId77"/>
    <p:sldId id="497" r:id="rId78"/>
    <p:sldId id="498" r:id="rId79"/>
    <p:sldId id="499" r:id="rId80"/>
    <p:sldId id="500" r:id="rId81"/>
    <p:sldId id="501" r:id="rId82"/>
    <p:sldId id="502" r:id="rId83"/>
    <p:sldId id="503" r:id="rId84"/>
    <p:sldId id="504" r:id="rId85"/>
    <p:sldId id="505" r:id="rId86"/>
    <p:sldId id="506" r:id="rId87"/>
    <p:sldId id="507" r:id="rId88"/>
    <p:sldId id="508" r:id="rId89"/>
    <p:sldId id="509" r:id="rId90"/>
    <p:sldId id="510" r:id="rId91"/>
    <p:sldId id="511" r:id="rId92"/>
    <p:sldId id="512" r:id="rId93"/>
    <p:sldId id="513" r:id="rId94"/>
    <p:sldId id="514" r:id="rId95"/>
    <p:sldId id="515" r:id="rId96"/>
    <p:sldId id="516" r:id="rId97"/>
    <p:sldId id="517" r:id="rId98"/>
    <p:sldId id="518" r:id="rId99"/>
    <p:sldId id="519" r:id="rId100"/>
    <p:sldId id="520" r:id="rId101"/>
    <p:sldId id="521" r:id="rId102"/>
    <p:sldId id="522" r:id="rId103"/>
    <p:sldId id="523" r:id="rId104"/>
    <p:sldId id="524" r:id="rId105"/>
    <p:sldId id="525" r:id="rId106"/>
    <p:sldId id="526" r:id="rId107"/>
    <p:sldId id="577" r:id="rId108"/>
    <p:sldId id="528" r:id="rId109"/>
    <p:sldId id="529" r:id="rId110"/>
    <p:sldId id="530" r:id="rId111"/>
    <p:sldId id="531" r:id="rId112"/>
    <p:sldId id="532" r:id="rId113"/>
    <p:sldId id="533" r:id="rId114"/>
    <p:sldId id="534" r:id="rId115"/>
    <p:sldId id="535" r:id="rId116"/>
    <p:sldId id="536" r:id="rId117"/>
    <p:sldId id="537" r:id="rId118"/>
    <p:sldId id="538" r:id="rId119"/>
    <p:sldId id="578" r:id="rId120"/>
    <p:sldId id="579" r:id="rId121"/>
    <p:sldId id="580" r:id="rId122"/>
    <p:sldId id="581" r:id="rId123"/>
    <p:sldId id="582" r:id="rId124"/>
    <p:sldId id="583" r:id="rId125"/>
    <p:sldId id="584" r:id="rId126"/>
    <p:sldId id="585" r:id="rId127"/>
    <p:sldId id="586" r:id="rId128"/>
    <p:sldId id="587" r:id="rId129"/>
    <p:sldId id="540" r:id="rId130"/>
    <p:sldId id="541" r:id="rId131"/>
    <p:sldId id="542" r:id="rId132"/>
    <p:sldId id="543" r:id="rId133"/>
    <p:sldId id="544" r:id="rId134"/>
    <p:sldId id="545" r:id="rId135"/>
    <p:sldId id="546" r:id="rId136"/>
    <p:sldId id="547" r:id="rId137"/>
    <p:sldId id="548" r:id="rId138"/>
    <p:sldId id="549" r:id="rId139"/>
    <p:sldId id="550" r:id="rId140"/>
    <p:sldId id="551" r:id="rId141"/>
    <p:sldId id="552" r:id="rId142"/>
    <p:sldId id="553" r:id="rId143"/>
    <p:sldId id="554" r:id="rId144"/>
    <p:sldId id="555" r:id="rId145"/>
    <p:sldId id="556" r:id="rId146"/>
    <p:sldId id="557" r:id="rId147"/>
    <p:sldId id="558" r:id="rId148"/>
    <p:sldId id="559" r:id="rId149"/>
    <p:sldId id="561" r:id="rId150"/>
    <p:sldId id="562" r:id="rId151"/>
    <p:sldId id="563" r:id="rId152"/>
    <p:sldId id="564" r:id="rId153"/>
    <p:sldId id="565" r:id="rId154"/>
    <p:sldId id="566" r:id="rId155"/>
    <p:sldId id="567" r:id="rId156"/>
    <p:sldId id="568" r:id="rId157"/>
    <p:sldId id="569" r:id="rId158"/>
    <p:sldId id="570" r:id="rId159"/>
    <p:sldId id="571" r:id="rId160"/>
    <p:sldId id="588" r:id="rId161"/>
    <p:sldId id="589" r:id="rId162"/>
    <p:sldId id="590" r:id="rId163"/>
    <p:sldId id="591" r:id="rId164"/>
    <p:sldId id="527" r:id="rId165"/>
    <p:sldId id="592" r:id="rId166"/>
    <p:sldId id="593" r:id="rId167"/>
    <p:sldId id="594" r:id="rId168"/>
    <p:sldId id="595" r:id="rId169"/>
    <p:sldId id="596" r:id="rId170"/>
    <p:sldId id="597" r:id="rId171"/>
    <p:sldId id="598" r:id="rId172"/>
    <p:sldId id="673" r:id="rId173"/>
    <p:sldId id="600" r:id="rId174"/>
    <p:sldId id="601" r:id="rId175"/>
    <p:sldId id="602" r:id="rId176"/>
    <p:sldId id="539" r:id="rId177"/>
    <p:sldId id="603" r:id="rId178"/>
    <p:sldId id="604" r:id="rId179"/>
    <p:sldId id="605" r:id="rId180"/>
    <p:sldId id="606" r:id="rId181"/>
    <p:sldId id="607" r:id="rId182"/>
    <p:sldId id="608" r:id="rId183"/>
    <p:sldId id="609" r:id="rId184"/>
    <p:sldId id="610" r:id="rId185"/>
    <p:sldId id="611" r:id="rId186"/>
    <p:sldId id="612" r:id="rId187"/>
    <p:sldId id="613" r:id="rId188"/>
    <p:sldId id="614" r:id="rId189"/>
    <p:sldId id="615" r:id="rId190"/>
    <p:sldId id="616" r:id="rId191"/>
    <p:sldId id="617" r:id="rId192"/>
    <p:sldId id="618" r:id="rId193"/>
    <p:sldId id="619" r:id="rId194"/>
    <p:sldId id="620" r:id="rId195"/>
    <p:sldId id="621" r:id="rId196"/>
    <p:sldId id="622" r:id="rId197"/>
    <p:sldId id="623" r:id="rId198"/>
    <p:sldId id="624" r:id="rId199"/>
    <p:sldId id="625" r:id="rId200"/>
    <p:sldId id="626" r:id="rId201"/>
    <p:sldId id="627" r:id="rId202"/>
    <p:sldId id="628" r:id="rId203"/>
    <p:sldId id="629" r:id="rId204"/>
    <p:sldId id="630" r:id="rId205"/>
    <p:sldId id="631" r:id="rId206"/>
    <p:sldId id="632" r:id="rId207"/>
    <p:sldId id="633" r:id="rId208"/>
    <p:sldId id="634" r:id="rId209"/>
    <p:sldId id="635" r:id="rId210"/>
    <p:sldId id="636" r:id="rId211"/>
    <p:sldId id="637" r:id="rId212"/>
    <p:sldId id="638" r:id="rId213"/>
    <p:sldId id="639" r:id="rId214"/>
    <p:sldId id="640" r:id="rId215"/>
    <p:sldId id="641" r:id="rId216"/>
    <p:sldId id="642" r:id="rId217"/>
    <p:sldId id="643" r:id="rId218"/>
    <p:sldId id="644" r:id="rId219"/>
    <p:sldId id="645" r:id="rId220"/>
    <p:sldId id="646" r:id="rId221"/>
    <p:sldId id="647" r:id="rId222"/>
    <p:sldId id="648" r:id="rId223"/>
    <p:sldId id="649" r:id="rId224"/>
    <p:sldId id="650" r:id="rId225"/>
    <p:sldId id="651" r:id="rId226"/>
    <p:sldId id="652" r:id="rId227"/>
    <p:sldId id="653" r:id="rId228"/>
    <p:sldId id="654" r:id="rId229"/>
    <p:sldId id="655" r:id="rId230"/>
    <p:sldId id="656" r:id="rId231"/>
    <p:sldId id="657" r:id="rId232"/>
    <p:sldId id="658" r:id="rId233"/>
    <p:sldId id="659" r:id="rId234"/>
    <p:sldId id="660" r:id="rId235"/>
    <p:sldId id="661" r:id="rId236"/>
    <p:sldId id="662" r:id="rId237"/>
    <p:sldId id="663" r:id="rId238"/>
    <p:sldId id="664" r:id="rId239"/>
    <p:sldId id="665" r:id="rId240"/>
    <p:sldId id="666" r:id="rId241"/>
    <p:sldId id="667" r:id="rId242"/>
    <p:sldId id="668" r:id="rId243"/>
    <p:sldId id="669" r:id="rId244"/>
    <p:sldId id="670" r:id="rId245"/>
    <p:sldId id="671" r:id="rId246"/>
    <p:sldId id="672" r:id="rId247"/>
    <p:sldId id="262" r:id="rId24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47" autoAdjust="0"/>
    <p:restoredTop sz="94660"/>
  </p:normalViewPr>
  <p:slideViewPr>
    <p:cSldViewPr>
      <p:cViewPr varScale="1">
        <p:scale>
          <a:sx n="96" d="100"/>
          <a:sy n="96" d="100"/>
        </p:scale>
        <p:origin x="960" y="78"/>
      </p:cViewPr>
      <p:guideLst>
        <p:guide orient="horz" pos="1620"/>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slide" Target="slides/slide230.xml"/><Relationship Id="rId238" Type="http://schemas.openxmlformats.org/officeDocument/2006/relationships/slide" Target="slides/slide235.xml"/><Relationship Id="rId254" Type="http://schemas.openxmlformats.org/officeDocument/2006/relationships/tableStyles" Target="tableStyles.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244" Type="http://schemas.openxmlformats.org/officeDocument/2006/relationships/slide" Target="slides/slide241.xml"/><Relationship Id="rId249"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slide" Target="slides/slide236.xml"/><Relationship Id="rId2" Type="http://schemas.openxmlformats.org/officeDocument/2006/relationships/slideMaster" Target="slideMasters/slideMaster2.xml"/><Relationship Id="rId29" Type="http://schemas.openxmlformats.org/officeDocument/2006/relationships/slide" Target="slides/slide26.xml"/><Relationship Id="rId250" Type="http://schemas.openxmlformats.org/officeDocument/2006/relationships/handoutMaster" Target="handoutMasters/handoutMaster1.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presProps" Target="pres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viewProps" Target="viewProp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FC051B8-11DC-459A-A28E-F7D258C7D5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0F659CC9-39DD-4306-BEDB-17D60F687E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86991-E156-4BE0-9C0D-02AFA4CF96F9}" type="datetimeFigureOut">
              <a:rPr lang="ko-KR" altLang="en-US" smtClean="0"/>
              <a:pPr/>
              <a:t>2020-08-09</a:t>
            </a:fld>
            <a:endParaRPr lang="ko-KR" altLang="en-US"/>
          </a:p>
        </p:txBody>
      </p:sp>
      <p:sp>
        <p:nvSpPr>
          <p:cNvPr id="4" name="바닥글 개체 틀 3">
            <a:extLst>
              <a:ext uri="{FF2B5EF4-FFF2-40B4-BE49-F238E27FC236}">
                <a16:creationId xmlns:a16="http://schemas.microsoft.com/office/drawing/2014/main" id="{E40DBAB0-3D44-4A83-AE92-6B356504C9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B7AF76F5-ADA4-4AAB-ABA0-41F8A5EFB1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083C48-3F79-4EB3-B071-098702D31DCC}" type="slidenum">
              <a:rPr lang="ko-KR" altLang="en-US" smtClean="0"/>
              <a:pPr/>
              <a:t>‹#›</a:t>
            </a:fld>
            <a:endParaRPr lang="ko-KR" altLang="en-US"/>
          </a:p>
        </p:txBody>
      </p:sp>
    </p:spTree>
    <p:extLst>
      <p:ext uri="{BB962C8B-B14F-4D97-AF65-F5344CB8AC3E}">
        <p14:creationId xmlns:p14="http://schemas.microsoft.com/office/powerpoint/2010/main" val="2229109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132E6-B4F4-402E-A483-88FBBB9B0E4C}" type="datetimeFigureOut">
              <a:rPr lang="ko-KR" altLang="en-US" smtClean="0"/>
              <a:pPr/>
              <a:t>2020-08-09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81622-CD4D-4762-AB75-C7A32FE55F3D}" type="slidenum">
              <a:rPr lang="ko-KR" altLang="en-US" smtClean="0"/>
              <a:pPr/>
              <a:t>‹#›</a:t>
            </a:fld>
            <a:endParaRPr lang="ko-KR" altLang="en-US"/>
          </a:p>
        </p:txBody>
      </p:sp>
    </p:spTree>
    <p:extLst>
      <p:ext uri="{BB962C8B-B14F-4D97-AF65-F5344CB8AC3E}">
        <p14:creationId xmlns:p14="http://schemas.microsoft.com/office/powerpoint/2010/main" val="15271613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21774"/>
            <a:ext cx="25152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Text Placeholder 9"/>
          <p:cNvSpPr>
            <a:spLocks noGrp="1"/>
          </p:cNvSpPr>
          <p:nvPr>
            <p:ph type="body" sz="quarter" idx="10" hasCustomPrompt="1"/>
          </p:nvPr>
        </p:nvSpPr>
        <p:spPr>
          <a:xfrm>
            <a:off x="395684" y="306962"/>
            <a:ext cx="3600400" cy="1152128"/>
          </a:xfrm>
          <a:prstGeom prst="rect">
            <a:avLst/>
          </a:prstGeom>
        </p:spPr>
        <p:txBody>
          <a:bodyPr anchor="ctr"/>
          <a:lstStyle>
            <a:lvl1pPr marL="0" indent="0" algn="l">
              <a:lnSpc>
                <a:spcPct val="100000"/>
              </a:lnSpc>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395536" y="1425182"/>
            <a:ext cx="3600400" cy="504056"/>
          </a:xfrm>
          <a:prstGeom prst="rect">
            <a:avLst/>
          </a:prstGeom>
        </p:spPr>
        <p:txBody>
          <a:bodyPr anchor="ctr"/>
          <a:lstStyle>
            <a:lvl1pPr marL="0" indent="0" algn="l">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305644" y="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305644" y="174375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3305644" y="348750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764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249974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63785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838356" y="0"/>
            <a:ext cx="330564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Times New Roman" panose="02020603050405020304" pitchFamily="18" charset="0"/>
            </a:endParaRPr>
          </a:p>
        </p:txBody>
      </p:sp>
      <p:sp>
        <p:nvSpPr>
          <p:cNvPr id="8" name="Picture Placeholder 2"/>
          <p:cNvSpPr>
            <a:spLocks noGrp="1"/>
          </p:cNvSpPr>
          <p:nvPr>
            <p:ph type="pic" idx="1" hasCustomPrompt="1"/>
          </p:nvPr>
        </p:nvSpPr>
        <p:spPr>
          <a:xfrm>
            <a:off x="3305644" y="0"/>
            <a:ext cx="25327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8446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Frame 5"/>
          <p:cNvSpPr/>
          <p:nvPr userDrawn="1"/>
        </p:nvSpPr>
        <p:spPr>
          <a:xfrm>
            <a:off x="1225325" y="1276113"/>
            <a:ext cx="3816000" cy="3312000"/>
          </a:xfrm>
          <a:prstGeom prst="frame">
            <a:avLst>
              <a:gd name="adj1" fmla="val 1918"/>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Times New Roman" panose="02020603050405020304" pitchFamily="18" charset="0"/>
            </a:endParaRPr>
          </a:p>
        </p:txBody>
      </p:sp>
      <p:sp>
        <p:nvSpPr>
          <p:cNvPr id="5" name="Picture Placeholder 2"/>
          <p:cNvSpPr>
            <a:spLocks noGrp="1"/>
          </p:cNvSpPr>
          <p:nvPr>
            <p:ph type="pic" idx="1" hasCustomPrompt="1"/>
          </p:nvPr>
        </p:nvSpPr>
        <p:spPr>
          <a:xfrm>
            <a:off x="727001" y="555526"/>
            <a:ext cx="3816424" cy="3312000"/>
          </a:xfrm>
          <a:prstGeom prst="rect">
            <a:avLst/>
          </a:prstGeom>
          <a:solidFill>
            <a:schemeClr val="bg1">
              <a:lumMod val="95000"/>
            </a:schemeClr>
          </a:solidFill>
          <a:effectLst>
            <a:outerShdw blurRad="50800" dist="38100" dir="2700000" algn="tl"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53902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A4689631-BD19-446A-8744-6C48B21546F9}"/>
              </a:ext>
            </a:extLst>
          </p:cNvPr>
          <p:cNvSpPr>
            <a:spLocks noGrp="1"/>
          </p:cNvSpPr>
          <p:nvPr>
            <p:ph type="pic" idx="11" hasCustomPrompt="1"/>
          </p:nvPr>
        </p:nvSpPr>
        <p:spPr>
          <a:xfrm>
            <a:off x="707426" y="418289"/>
            <a:ext cx="7969461" cy="4163237"/>
          </a:xfrm>
          <a:custGeom>
            <a:avLst/>
            <a:gdLst>
              <a:gd name="connsiteX0" fmla="*/ 0 w 7969461"/>
              <a:gd name="connsiteY0" fmla="*/ 0 h 4163237"/>
              <a:gd name="connsiteX1" fmla="*/ 7969461 w 7969461"/>
              <a:gd name="connsiteY1" fmla="*/ 0 h 4163237"/>
              <a:gd name="connsiteX2" fmla="*/ 7969461 w 7969461"/>
              <a:gd name="connsiteY2" fmla="*/ 4163237 h 4163237"/>
            </a:gdLst>
            <a:ahLst/>
            <a:cxnLst>
              <a:cxn ang="0">
                <a:pos x="connsiteX0" y="connsiteY0"/>
              </a:cxn>
              <a:cxn ang="0">
                <a:pos x="connsiteX1" y="connsiteY1"/>
              </a:cxn>
              <a:cxn ang="0">
                <a:pos x="connsiteX2" y="connsiteY2"/>
              </a:cxn>
            </a:cxnLst>
            <a:rect l="l" t="t" r="r" b="b"/>
            <a:pathLst>
              <a:path w="7969461" h="4163237">
                <a:moveTo>
                  <a:pt x="0" y="0"/>
                </a:moveTo>
                <a:lnTo>
                  <a:pt x="7969461" y="0"/>
                </a:lnTo>
                <a:lnTo>
                  <a:pt x="7969461" y="4163237"/>
                </a:lnTo>
                <a:close/>
              </a:path>
            </a:pathLst>
          </a:custGeom>
          <a:solidFill>
            <a:schemeClr val="bg1">
              <a:lumMod val="95000"/>
            </a:schemeClr>
          </a:solidFill>
        </p:spPr>
        <p:txBody>
          <a:bodyPr wrap="square" tIns="360000" anchor="t">
            <a:noAutofit/>
          </a:bodyP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6">
            <a:extLst>
              <a:ext uri="{FF2B5EF4-FFF2-40B4-BE49-F238E27FC236}">
                <a16:creationId xmlns:a16="http://schemas.microsoft.com/office/drawing/2014/main" id="{E3AF9713-9B3A-4DAB-9E7B-6351A9AA7B18}"/>
              </a:ext>
            </a:extLst>
          </p:cNvPr>
          <p:cNvSpPr>
            <a:spLocks noGrp="1"/>
          </p:cNvSpPr>
          <p:nvPr>
            <p:ph type="pic" idx="12" hasCustomPrompt="1"/>
          </p:nvPr>
        </p:nvSpPr>
        <p:spPr>
          <a:xfrm>
            <a:off x="443152" y="555241"/>
            <a:ext cx="8002200" cy="4183732"/>
          </a:xfrm>
          <a:custGeom>
            <a:avLst/>
            <a:gdLst>
              <a:gd name="connsiteX0" fmla="*/ 19050 w 8002200"/>
              <a:gd name="connsiteY0" fmla="*/ 0 h 4183732"/>
              <a:gd name="connsiteX1" fmla="*/ 8002200 w 8002200"/>
              <a:gd name="connsiteY1" fmla="*/ 4174207 h 4183732"/>
              <a:gd name="connsiteX2" fmla="*/ 0 w 8002200"/>
              <a:gd name="connsiteY2" fmla="*/ 4183732 h 4183732"/>
            </a:gdLst>
            <a:ahLst/>
            <a:cxnLst>
              <a:cxn ang="0">
                <a:pos x="connsiteX0" y="connsiteY0"/>
              </a:cxn>
              <a:cxn ang="0">
                <a:pos x="connsiteX1" y="connsiteY1"/>
              </a:cxn>
              <a:cxn ang="0">
                <a:pos x="connsiteX2" y="connsiteY2"/>
              </a:cxn>
            </a:cxnLst>
            <a:rect l="l" t="t" r="r" b="b"/>
            <a:pathLst>
              <a:path w="8002200" h="4183732">
                <a:moveTo>
                  <a:pt x="19050" y="0"/>
                </a:moveTo>
                <a:lnTo>
                  <a:pt x="8002200" y="4174207"/>
                </a:lnTo>
                <a:lnTo>
                  <a:pt x="0" y="4183732"/>
                </a:lnTo>
                <a:close/>
              </a:path>
            </a:pathLst>
          </a:custGeom>
          <a:solidFill>
            <a:schemeClr val="bg1">
              <a:lumMod val="95000"/>
            </a:schemeClr>
          </a:solidFill>
        </p:spPr>
        <p:txBody>
          <a:bodyPr wrap="square" bIns="360000" anchor="b">
            <a:noAutofit/>
          </a:bodyP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52353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4608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912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04000" y="1851672"/>
            <a:ext cx="2232000" cy="2880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Times New Roman" panose="02020603050405020304" pitchFamily="18" charset="0"/>
            </a:endParaRPr>
          </a:p>
        </p:txBody>
      </p:sp>
      <p:sp>
        <p:nvSpPr>
          <p:cNvPr id="12" name="Text Placeholder 9">
            <a:extLst>
              <a:ext uri="{FF2B5EF4-FFF2-40B4-BE49-F238E27FC236}">
                <a16:creationId xmlns:a16="http://schemas.microsoft.com/office/drawing/2014/main" id="{4BF4C512-4DAE-4643-9257-7408E3DC3D67}"/>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13" name="Text Placeholder 9">
            <a:extLst>
              <a:ext uri="{FF2B5EF4-FFF2-40B4-BE49-F238E27FC236}">
                <a16:creationId xmlns:a16="http://schemas.microsoft.com/office/drawing/2014/main" id="{98EDD950-F5C9-45A4-8368-CFD06C27295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Tree>
    <p:extLst>
      <p:ext uri="{BB962C8B-B14F-4D97-AF65-F5344CB8AC3E}">
        <p14:creationId xmlns:p14="http://schemas.microsoft.com/office/powerpoint/2010/main" val="2543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altLang="ko-KR" dirty="0"/>
              <a:t>Fully Editable Shapes</a:t>
            </a:r>
          </a:p>
        </p:txBody>
      </p:sp>
    </p:spTree>
    <p:extLst>
      <p:ext uri="{BB962C8B-B14F-4D97-AF65-F5344CB8AC3E}">
        <p14:creationId xmlns:p14="http://schemas.microsoft.com/office/powerpoint/2010/main" val="283872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Times New Roman" panose="02020603050405020304" pitchFamily="18" charset="0"/>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4860032" y="915566"/>
            <a:ext cx="3312368" cy="3312368"/>
            <a:chOff x="5112060" y="1203598"/>
            <a:chExt cx="3312368" cy="3312368"/>
          </a:xfrm>
        </p:grpSpPr>
        <p:sp>
          <p:nvSpPr>
            <p:cNvPr id="3" name="Oval 2"/>
            <p:cNvSpPr/>
            <p:nvPr userDrawn="1"/>
          </p:nvSpPr>
          <p:spPr>
            <a:xfrm>
              <a:off x="5184068" y="1275606"/>
              <a:ext cx="3168352" cy="31683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Oval 6"/>
            <p:cNvSpPr/>
            <p:nvPr userDrawn="1"/>
          </p:nvSpPr>
          <p:spPr>
            <a:xfrm>
              <a:off x="5112060" y="1203598"/>
              <a:ext cx="3312368" cy="3312368"/>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grpSp>
      <p:sp>
        <p:nvSpPr>
          <p:cNvPr id="2" name="Parallelogram 1"/>
          <p:cNvSpPr/>
          <p:nvPr userDrawn="1"/>
        </p:nvSpPr>
        <p:spPr>
          <a:xfrm>
            <a:off x="0" y="0"/>
            <a:ext cx="4968552" cy="5143500"/>
          </a:xfrm>
          <a:prstGeom prst="parallelogram">
            <a:avLst>
              <a:gd name="adj" fmla="val 55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Text Placeholder 9"/>
          <p:cNvSpPr>
            <a:spLocks noGrp="1"/>
          </p:cNvSpPr>
          <p:nvPr>
            <p:ph type="body" sz="quarter" idx="10" hasCustomPrompt="1"/>
          </p:nvPr>
        </p:nvSpPr>
        <p:spPr>
          <a:xfrm>
            <a:off x="4932040" y="1923678"/>
            <a:ext cx="3168352" cy="989444"/>
          </a:xfrm>
          <a:prstGeom prst="rect">
            <a:avLst/>
          </a:prstGeom>
        </p:spPr>
        <p:txBody>
          <a:bodyPr anchor="ctr"/>
          <a:lstStyle>
            <a:lvl1pPr marL="0" indent="0" algn="ctr">
              <a:lnSpc>
                <a:spcPct val="80000"/>
              </a:lnSpc>
              <a:buNone/>
              <a:defRPr sz="3600" b="0" baseline="0">
                <a:solidFill>
                  <a:schemeClr val="accent1"/>
                </a:solidFill>
                <a:latin typeface="Times New Roman" panose="02020603050405020304" pitchFamily="18" charset="0"/>
                <a:cs typeface="Times New Roman" panose="02020603050405020304" pitchFamily="18"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32040" y="2890262"/>
            <a:ext cx="3168352" cy="473576"/>
          </a:xfrm>
          <a:prstGeom prst="rect">
            <a:avLst/>
          </a:prstGeom>
        </p:spPr>
        <p:txBody>
          <a:bodyPr anchor="ctr"/>
          <a:lstStyle>
            <a:lvl1pPr marL="0" indent="0" algn="ctr">
              <a:lnSpc>
                <a:spcPct val="90000"/>
              </a:lnSpc>
              <a:buNone/>
              <a:defRPr sz="1200" b="0" baseline="0">
                <a:solidFill>
                  <a:schemeClr val="accent1"/>
                </a:solidFill>
                <a:latin typeface="Times New Roman" panose="02020603050405020304" pitchFamily="18" charset="0"/>
                <a:cs typeface="Times New Roman" panose="02020603050405020304" pitchFamily="18" charset="0"/>
              </a:defRPr>
            </a:lvl1pPr>
          </a:lstStyle>
          <a:p>
            <a:pPr lvl="0"/>
            <a:r>
              <a:rPr lang="en-US" altLang="ko-KR" dirty="0"/>
              <a:t>Insert the title</a:t>
            </a:r>
          </a:p>
          <a:p>
            <a:pPr lvl="0"/>
            <a:r>
              <a:rPr lang="en-US" altLang="ko-KR" dirty="0"/>
              <a:t>of your subtitle Here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47446" y="1364637"/>
            <a:ext cx="2316681" cy="2414225"/>
          </a:xfrm>
          <a:prstGeom prst="rect">
            <a:avLst/>
          </a:prstGeom>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45954"/>
            <a:ext cx="9144000" cy="576063"/>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60118"/>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
        <p:nvSpPr>
          <p:cNvPr id="2" name="Oval 1"/>
          <p:cNvSpPr/>
          <p:nvPr userDrawn="1"/>
        </p:nvSpPr>
        <p:spPr>
          <a:xfrm>
            <a:off x="3203848" y="483518"/>
            <a:ext cx="2736304" cy="273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95936" y="1059582"/>
            <a:ext cx="1434734" cy="1495144"/>
          </a:xfrm>
          <a:prstGeom prst="rect">
            <a:avLst/>
          </a:prstGeom>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6" name="Text Placeholder 9">
            <a:extLst>
              <a:ext uri="{FF2B5EF4-FFF2-40B4-BE49-F238E27FC236}">
                <a16:creationId xmlns:a16="http://schemas.microsoft.com/office/drawing/2014/main" id="{BB950223-00FB-4696-91A1-2942A42439C6}"/>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7" name="Text Placeholder 9">
            <a:extLst>
              <a:ext uri="{FF2B5EF4-FFF2-40B4-BE49-F238E27FC236}">
                <a16:creationId xmlns:a16="http://schemas.microsoft.com/office/drawing/2014/main" id="{53766E37-EEB2-4FF0-8A85-A793B8C2412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269979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D15A12"/>
              </a:solidFill>
              <a:latin typeface="Times New Roman" panose="02020603050405020304" pitchFamily="18" charset="0"/>
            </a:endParaRPr>
          </a:p>
        </p:txBody>
      </p:sp>
      <p:sp>
        <p:nvSpPr>
          <p:cNvPr id="6" name="Text Placeholder 9"/>
          <p:cNvSpPr>
            <a:spLocks noGrp="1"/>
          </p:cNvSpPr>
          <p:nvPr>
            <p:ph type="body" sz="quarter" idx="10" hasCustomPrompt="1"/>
          </p:nvPr>
        </p:nvSpPr>
        <p:spPr>
          <a:xfrm>
            <a:off x="233772" y="2715766"/>
            <a:ext cx="2232248" cy="1440160"/>
          </a:xfrm>
          <a:prstGeom prst="rect">
            <a:avLst/>
          </a:prstGeom>
        </p:spPr>
        <p:txBody>
          <a:bodyPr anchor="ctr"/>
          <a:lstStyle>
            <a:lvl1pPr marL="0" indent="0" algn="l">
              <a:buNone/>
              <a:defRPr sz="3600" b="0" baseline="0">
                <a:solidFill>
                  <a:schemeClr val="bg1"/>
                </a:solidFill>
                <a:latin typeface="Times New Roman" panose="02020603050405020304" pitchFamily="18" charset="0"/>
                <a:cs typeface="Times New Roman" panose="02020603050405020304" pitchFamily="18" charset="0"/>
              </a:defRPr>
            </a:lvl1pPr>
          </a:lstStyle>
          <a:p>
            <a:pPr lvl="0"/>
            <a:r>
              <a:rPr lang="en-US" altLang="ko-KR" dirty="0"/>
              <a:t>Columns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600" y="3651870"/>
            <a:ext cx="892306" cy="929877"/>
          </a:xfrm>
          <a:prstGeom prst="rect">
            <a:avLst/>
          </a:prstGeom>
        </p:spPr>
      </p:pic>
    </p:spTree>
    <p:extLst>
      <p:ext uri="{BB962C8B-B14F-4D97-AF65-F5344CB8AC3E}">
        <p14:creationId xmlns:p14="http://schemas.microsoft.com/office/powerpoint/2010/main" val="54370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971600" y="1779662"/>
            <a:ext cx="7272808" cy="2304256"/>
          </a:xfrm>
          <a:prstGeom prst="rect">
            <a:avLst/>
          </a:prstGeom>
          <a:no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Text Placeholder 9"/>
          <p:cNvSpPr>
            <a:spLocks noGrp="1"/>
          </p:cNvSpPr>
          <p:nvPr>
            <p:ph type="body" sz="quarter" idx="10" hasCustomPrompt="1"/>
          </p:nvPr>
        </p:nvSpPr>
        <p:spPr>
          <a:xfrm>
            <a:off x="3065165" y="633684"/>
            <a:ext cx="3456384" cy="576063"/>
          </a:xfrm>
          <a:prstGeom prst="rect">
            <a:avLst/>
          </a:prstGeom>
        </p:spPr>
        <p:txBody>
          <a:bodyPr anchor="ctr"/>
          <a:lstStyle>
            <a:lvl1pPr marL="0" indent="0" algn="ctr">
              <a:buNone/>
              <a:defRPr sz="3600" b="1" baseline="0">
                <a:solidFill>
                  <a:schemeClr val="accent1"/>
                </a:solidFill>
                <a:latin typeface="Times New Roman" panose="02020603050405020304" pitchFamily="18" charset="0"/>
                <a:cs typeface="Times New Roman" panose="02020603050405020304" pitchFamily="18"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065017" y="1247848"/>
            <a:ext cx="3456384"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
        <p:nvSpPr>
          <p:cNvPr id="2" name="Oval 1"/>
          <p:cNvSpPr/>
          <p:nvPr userDrawn="1"/>
        </p:nvSpPr>
        <p:spPr>
          <a:xfrm>
            <a:off x="1403648" y="997099"/>
            <a:ext cx="1584176" cy="1584176"/>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688" y="1247848"/>
            <a:ext cx="951045" cy="991089"/>
          </a:xfrm>
          <a:prstGeom prst="rect">
            <a:avLst/>
          </a:prstGeom>
        </p:spPr>
      </p:pic>
    </p:spTree>
    <p:extLst>
      <p:ext uri="{BB962C8B-B14F-4D97-AF65-F5344CB8AC3E}">
        <p14:creationId xmlns:p14="http://schemas.microsoft.com/office/powerpoint/2010/main" val="50801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Picture Placeholder 2"/>
          <p:cNvSpPr>
            <a:spLocks noGrp="1"/>
          </p:cNvSpPr>
          <p:nvPr>
            <p:ph type="pic" idx="19" hasCustomPrompt="1"/>
          </p:nvPr>
        </p:nvSpPr>
        <p:spPr>
          <a:xfrm>
            <a:off x="702197" y="1650529"/>
            <a:ext cx="1694284" cy="1857325"/>
          </a:xfrm>
          <a:prstGeom prst="rect">
            <a:avLst/>
          </a:prstGeom>
          <a:solidFill>
            <a:schemeClr val="bg1">
              <a:lumMod val="95000"/>
            </a:schemeClr>
          </a:solidFill>
          <a:ln w="25400">
            <a:solidFill>
              <a:schemeClr val="accent1"/>
            </a:solidFill>
          </a:ln>
          <a:effectLst/>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Box 12"/>
          <p:cNvSpPr txBox="1"/>
          <p:nvPr userDrawn="1"/>
        </p:nvSpPr>
        <p:spPr>
          <a:xfrm>
            <a:off x="558602" y="1094745"/>
            <a:ext cx="569387" cy="1015663"/>
          </a:xfrm>
          <a:prstGeom prst="rect">
            <a:avLst/>
          </a:prstGeom>
          <a:noFill/>
        </p:spPr>
        <p:txBody>
          <a:bodyPr wrap="none" rtlCol="0">
            <a:spAutoFit/>
          </a:bodyPr>
          <a:lstStyle/>
          <a:p>
            <a:r>
              <a:rPr lang="en-US" altLang="ko-KR" sz="6000" b="1" dirty="0">
                <a:solidFill>
                  <a:schemeClr val="accent1"/>
                </a:solidFill>
                <a:latin typeface="Times New Roman" panose="02020603050405020304" pitchFamily="18" charset="0"/>
                <a:cs typeface="Times New Roman" panose="02020603050405020304" pitchFamily="18" charset="0"/>
              </a:rPr>
              <a:t>“</a:t>
            </a:r>
            <a:endParaRPr lang="ko-KR" altLang="en-US" sz="6000" b="1" dirty="0">
              <a:solidFill>
                <a:schemeClr val="accent1"/>
              </a:solidFill>
              <a:latin typeface="Times New Roman" panose="02020603050405020304" pitchFamily="18" charset="0"/>
              <a:cs typeface="Times New Roman" panose="02020603050405020304" pitchFamily="18" charset="0"/>
            </a:endParaRPr>
          </a:p>
        </p:txBody>
      </p:sp>
      <p:sp>
        <p:nvSpPr>
          <p:cNvPr id="14" name="TextBox 13"/>
          <p:cNvSpPr txBox="1"/>
          <p:nvPr userDrawn="1"/>
        </p:nvSpPr>
        <p:spPr>
          <a:xfrm rot="10800000">
            <a:off x="1971109" y="3507855"/>
            <a:ext cx="569387" cy="1015663"/>
          </a:xfrm>
          <a:prstGeom prst="rect">
            <a:avLst/>
          </a:prstGeom>
          <a:noFill/>
        </p:spPr>
        <p:txBody>
          <a:bodyPr wrap="none" rtlCol="0">
            <a:spAutoFit/>
          </a:bodyPr>
          <a:lstStyle/>
          <a:p>
            <a:r>
              <a:rPr lang="en-US" altLang="ko-KR" sz="6000" b="1" dirty="0">
                <a:solidFill>
                  <a:schemeClr val="accent1"/>
                </a:solidFill>
                <a:latin typeface="Times New Roman" panose="02020603050405020304" pitchFamily="18" charset="0"/>
                <a:cs typeface="Times New Roman" panose="02020603050405020304" pitchFamily="18" charset="0"/>
              </a:rPr>
              <a:t>“</a:t>
            </a:r>
            <a:endParaRPr lang="ko-KR" altLang="en-US" sz="6000" b="1" dirty="0">
              <a:solidFill>
                <a:schemeClr val="accent1"/>
              </a:solidFill>
              <a:latin typeface="Times New Roman" panose="02020603050405020304" pitchFamily="18" charset="0"/>
              <a:cs typeface="Times New Roman" panose="02020603050405020304" pitchFamily="18" charset="0"/>
            </a:endParaRPr>
          </a:p>
        </p:txBody>
      </p:sp>
      <p:sp>
        <p:nvSpPr>
          <p:cNvPr id="15" name="Picture Placeholder 2"/>
          <p:cNvSpPr>
            <a:spLocks noGrp="1"/>
          </p:cNvSpPr>
          <p:nvPr>
            <p:ph type="pic" idx="20" hasCustomPrompt="1"/>
          </p:nvPr>
        </p:nvSpPr>
        <p:spPr>
          <a:xfrm>
            <a:off x="2705142" y="1650529"/>
            <a:ext cx="1694284" cy="1857325"/>
          </a:xfrm>
          <a:prstGeom prst="rect">
            <a:avLst/>
          </a:prstGeom>
          <a:solidFill>
            <a:schemeClr val="bg1">
              <a:lumMod val="95000"/>
            </a:schemeClr>
          </a:solidFill>
          <a:ln w="25400">
            <a:solidFill>
              <a:schemeClr val="accent2"/>
            </a:solidFill>
          </a:ln>
          <a:effectLst/>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TextBox 15"/>
          <p:cNvSpPr txBox="1"/>
          <p:nvPr userDrawn="1"/>
        </p:nvSpPr>
        <p:spPr>
          <a:xfrm>
            <a:off x="2561547" y="1094745"/>
            <a:ext cx="569387" cy="1015663"/>
          </a:xfrm>
          <a:prstGeom prst="rect">
            <a:avLst/>
          </a:prstGeom>
          <a:noFill/>
        </p:spPr>
        <p:txBody>
          <a:bodyPr wrap="none" rtlCol="0">
            <a:spAutoFit/>
          </a:bodyPr>
          <a:lstStyle/>
          <a:p>
            <a:r>
              <a:rPr lang="en-US" altLang="ko-KR" sz="6000" b="1" dirty="0">
                <a:solidFill>
                  <a:schemeClr val="accent2"/>
                </a:solidFill>
                <a:latin typeface="Times New Roman" panose="02020603050405020304" pitchFamily="18" charset="0"/>
                <a:cs typeface="Times New Roman" panose="02020603050405020304" pitchFamily="18" charset="0"/>
              </a:rPr>
              <a:t>“</a:t>
            </a:r>
            <a:endParaRPr lang="ko-KR" altLang="en-US" sz="6000" b="1" dirty="0">
              <a:solidFill>
                <a:schemeClr val="accent2"/>
              </a:solidFill>
              <a:latin typeface="Times New Roman" panose="02020603050405020304" pitchFamily="18" charset="0"/>
              <a:cs typeface="Times New Roman" panose="02020603050405020304" pitchFamily="18" charset="0"/>
            </a:endParaRPr>
          </a:p>
        </p:txBody>
      </p:sp>
      <p:sp>
        <p:nvSpPr>
          <p:cNvPr id="17" name="TextBox 16"/>
          <p:cNvSpPr txBox="1"/>
          <p:nvPr userDrawn="1"/>
        </p:nvSpPr>
        <p:spPr>
          <a:xfrm rot="10800000">
            <a:off x="3974054" y="3507854"/>
            <a:ext cx="569387" cy="1015663"/>
          </a:xfrm>
          <a:prstGeom prst="rect">
            <a:avLst/>
          </a:prstGeom>
          <a:noFill/>
        </p:spPr>
        <p:txBody>
          <a:bodyPr wrap="none" rtlCol="0">
            <a:spAutoFit/>
          </a:bodyPr>
          <a:lstStyle/>
          <a:p>
            <a:r>
              <a:rPr lang="en-US" altLang="ko-KR" sz="6000" b="1" dirty="0">
                <a:solidFill>
                  <a:schemeClr val="accent2"/>
                </a:solidFill>
                <a:latin typeface="Times New Roman" panose="02020603050405020304" pitchFamily="18" charset="0"/>
                <a:cs typeface="Times New Roman" panose="02020603050405020304" pitchFamily="18" charset="0"/>
              </a:rPr>
              <a:t>“</a:t>
            </a:r>
            <a:endParaRPr lang="ko-KR" altLang="en-US" sz="6000" b="1" dirty="0">
              <a:solidFill>
                <a:schemeClr val="accent2"/>
              </a:solidFill>
              <a:latin typeface="Times New Roman" panose="02020603050405020304" pitchFamily="18" charset="0"/>
              <a:cs typeface="Times New Roman" panose="02020603050405020304" pitchFamily="18" charset="0"/>
            </a:endParaRPr>
          </a:p>
        </p:txBody>
      </p:sp>
      <p:sp>
        <p:nvSpPr>
          <p:cNvPr id="18" name="Picture Placeholder 2"/>
          <p:cNvSpPr>
            <a:spLocks noGrp="1"/>
          </p:cNvSpPr>
          <p:nvPr>
            <p:ph type="pic" idx="21" hasCustomPrompt="1"/>
          </p:nvPr>
        </p:nvSpPr>
        <p:spPr>
          <a:xfrm>
            <a:off x="4708087" y="1650529"/>
            <a:ext cx="1694284" cy="1857325"/>
          </a:xfrm>
          <a:prstGeom prst="rect">
            <a:avLst/>
          </a:prstGeom>
          <a:solidFill>
            <a:schemeClr val="bg1">
              <a:lumMod val="95000"/>
            </a:schemeClr>
          </a:solidFill>
          <a:ln w="25400">
            <a:solidFill>
              <a:schemeClr val="accent3"/>
            </a:solidFill>
          </a:ln>
          <a:effectLst/>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TextBox 18"/>
          <p:cNvSpPr txBox="1"/>
          <p:nvPr userDrawn="1"/>
        </p:nvSpPr>
        <p:spPr>
          <a:xfrm>
            <a:off x="4564492" y="1094745"/>
            <a:ext cx="569387" cy="1015663"/>
          </a:xfrm>
          <a:prstGeom prst="rect">
            <a:avLst/>
          </a:prstGeom>
          <a:noFill/>
        </p:spPr>
        <p:txBody>
          <a:bodyPr wrap="none" rtlCol="0">
            <a:spAutoFit/>
          </a:bodyPr>
          <a:lstStyle/>
          <a:p>
            <a:r>
              <a:rPr lang="en-US" altLang="ko-KR" sz="6000" b="1" dirty="0">
                <a:solidFill>
                  <a:schemeClr val="accent3"/>
                </a:solidFill>
                <a:latin typeface="Times New Roman" panose="02020603050405020304" pitchFamily="18" charset="0"/>
                <a:cs typeface="Times New Roman" panose="02020603050405020304" pitchFamily="18" charset="0"/>
              </a:rPr>
              <a:t>“</a:t>
            </a:r>
            <a:endParaRPr lang="ko-KR" altLang="en-US" sz="6000" b="1" dirty="0">
              <a:solidFill>
                <a:schemeClr val="accent3"/>
              </a:solidFill>
              <a:latin typeface="Times New Roman" panose="02020603050405020304" pitchFamily="18" charset="0"/>
              <a:cs typeface="Times New Roman" panose="02020603050405020304" pitchFamily="18" charset="0"/>
            </a:endParaRPr>
          </a:p>
        </p:txBody>
      </p:sp>
      <p:sp>
        <p:nvSpPr>
          <p:cNvPr id="20" name="TextBox 19"/>
          <p:cNvSpPr txBox="1"/>
          <p:nvPr userDrawn="1"/>
        </p:nvSpPr>
        <p:spPr>
          <a:xfrm rot="10800000">
            <a:off x="5976999" y="3507854"/>
            <a:ext cx="569387" cy="1015663"/>
          </a:xfrm>
          <a:prstGeom prst="rect">
            <a:avLst/>
          </a:prstGeom>
          <a:noFill/>
        </p:spPr>
        <p:txBody>
          <a:bodyPr wrap="none" rtlCol="0">
            <a:spAutoFit/>
          </a:bodyPr>
          <a:lstStyle/>
          <a:p>
            <a:r>
              <a:rPr lang="en-US" altLang="ko-KR" sz="6000" b="1" dirty="0">
                <a:solidFill>
                  <a:schemeClr val="accent3"/>
                </a:solidFill>
                <a:latin typeface="Times New Roman" panose="02020603050405020304" pitchFamily="18" charset="0"/>
                <a:cs typeface="Times New Roman" panose="02020603050405020304" pitchFamily="18" charset="0"/>
              </a:rPr>
              <a:t>“</a:t>
            </a:r>
            <a:endParaRPr lang="ko-KR" altLang="en-US" sz="6000" b="1" dirty="0">
              <a:solidFill>
                <a:schemeClr val="accent3"/>
              </a:solidFill>
              <a:latin typeface="Times New Roman" panose="02020603050405020304" pitchFamily="18" charset="0"/>
              <a:cs typeface="Times New Roman" panose="02020603050405020304" pitchFamily="18" charset="0"/>
            </a:endParaRPr>
          </a:p>
        </p:txBody>
      </p:sp>
      <p:sp>
        <p:nvSpPr>
          <p:cNvPr id="24" name="Picture Placeholder 2"/>
          <p:cNvSpPr>
            <a:spLocks noGrp="1"/>
          </p:cNvSpPr>
          <p:nvPr>
            <p:ph type="pic" idx="22" hasCustomPrompt="1"/>
          </p:nvPr>
        </p:nvSpPr>
        <p:spPr>
          <a:xfrm>
            <a:off x="6711032" y="1650529"/>
            <a:ext cx="1694284" cy="1857325"/>
          </a:xfrm>
          <a:prstGeom prst="rect">
            <a:avLst/>
          </a:prstGeom>
          <a:solidFill>
            <a:schemeClr val="bg1">
              <a:lumMod val="95000"/>
            </a:schemeClr>
          </a:solidFill>
          <a:ln w="25400">
            <a:solidFill>
              <a:schemeClr val="accent4"/>
            </a:solidFill>
          </a:ln>
          <a:effectLst/>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TextBox 24"/>
          <p:cNvSpPr txBox="1"/>
          <p:nvPr userDrawn="1"/>
        </p:nvSpPr>
        <p:spPr>
          <a:xfrm>
            <a:off x="6567437" y="1094745"/>
            <a:ext cx="569387" cy="1015663"/>
          </a:xfrm>
          <a:prstGeom prst="rect">
            <a:avLst/>
          </a:prstGeom>
          <a:noFill/>
        </p:spPr>
        <p:txBody>
          <a:bodyPr wrap="none" rtlCol="0">
            <a:spAutoFit/>
          </a:bodyPr>
          <a:lstStyle/>
          <a:p>
            <a:r>
              <a:rPr lang="en-US" altLang="ko-KR" sz="6000" b="1" dirty="0">
                <a:solidFill>
                  <a:schemeClr val="accent4"/>
                </a:solidFill>
                <a:latin typeface="Times New Roman" panose="02020603050405020304" pitchFamily="18" charset="0"/>
                <a:cs typeface="Times New Roman" panose="02020603050405020304" pitchFamily="18" charset="0"/>
              </a:rPr>
              <a:t>“</a:t>
            </a:r>
            <a:endParaRPr lang="ko-KR" altLang="en-US" sz="6000" b="1" dirty="0">
              <a:solidFill>
                <a:schemeClr val="accent4"/>
              </a:solidFill>
              <a:latin typeface="Times New Roman" panose="02020603050405020304" pitchFamily="18" charset="0"/>
              <a:cs typeface="Times New Roman" panose="02020603050405020304" pitchFamily="18" charset="0"/>
            </a:endParaRPr>
          </a:p>
        </p:txBody>
      </p:sp>
      <p:sp>
        <p:nvSpPr>
          <p:cNvPr id="26" name="TextBox 25"/>
          <p:cNvSpPr txBox="1"/>
          <p:nvPr userDrawn="1"/>
        </p:nvSpPr>
        <p:spPr>
          <a:xfrm rot="10800000">
            <a:off x="7979944" y="3507854"/>
            <a:ext cx="569387" cy="1015663"/>
          </a:xfrm>
          <a:prstGeom prst="rect">
            <a:avLst/>
          </a:prstGeom>
          <a:noFill/>
        </p:spPr>
        <p:txBody>
          <a:bodyPr wrap="none" rtlCol="0">
            <a:spAutoFit/>
          </a:bodyPr>
          <a:lstStyle/>
          <a:p>
            <a:r>
              <a:rPr lang="en-US" altLang="ko-KR" sz="6000" b="1" dirty="0">
                <a:solidFill>
                  <a:schemeClr val="accent4"/>
                </a:solidFill>
                <a:latin typeface="Times New Roman" panose="02020603050405020304" pitchFamily="18" charset="0"/>
                <a:cs typeface="Times New Roman" panose="02020603050405020304" pitchFamily="18" charset="0"/>
              </a:rPr>
              <a:t>“</a:t>
            </a:r>
            <a:endParaRPr lang="ko-KR" altLang="en-US" sz="6000" b="1" dirty="0">
              <a:solidFill>
                <a:schemeClr val="accent4"/>
              </a:solidFill>
              <a:latin typeface="Times New Roman" panose="02020603050405020304" pitchFamily="18" charset="0"/>
              <a:cs typeface="Times New Roman" panose="02020603050405020304" pitchFamily="18" charset="0"/>
            </a:endParaRPr>
          </a:p>
        </p:txBody>
      </p:sp>
      <p:sp>
        <p:nvSpPr>
          <p:cNvPr id="21" name="Text Placeholder 9">
            <a:extLst>
              <a:ext uri="{FF2B5EF4-FFF2-40B4-BE49-F238E27FC236}">
                <a16:creationId xmlns:a16="http://schemas.microsoft.com/office/drawing/2014/main" id="{D51F5F4D-AF26-4E42-A648-9F169B4F9C50}"/>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22" name="Text Placeholder 9">
            <a:extLst>
              <a:ext uri="{FF2B5EF4-FFF2-40B4-BE49-F238E27FC236}">
                <a16:creationId xmlns:a16="http://schemas.microsoft.com/office/drawing/2014/main" id="{45905915-7BC8-4C72-B443-E5B791BC98D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167268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2" descr="D:\Fullppt\PNG이미지\핸드폰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504" y="1385328"/>
            <a:ext cx="3060911" cy="3706702"/>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849302" y="1523475"/>
            <a:ext cx="1765288" cy="27268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a:extLst>
              <a:ext uri="{FF2B5EF4-FFF2-40B4-BE49-F238E27FC236}">
                <a16:creationId xmlns:a16="http://schemas.microsoft.com/office/drawing/2014/main" id="{EDC0AA38-FF1B-46A5-B781-E94C0DAF549D}"/>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C57DDDA-918B-4F4E-B705-53DBB230A5C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550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9459" name="Picture 3" descr="D:\Fullppt\005-PNG이미지\모니터.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Fullppt\005-PNG이미지\모니터.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586A1ABE-161D-4DB1-B774-1153E4471A63}"/>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7369799-0345-405E-A17B-2F89B880EF71}"/>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lvl="0"/>
            <a:r>
              <a:rPr lang="en-US" altLang="ko-KR" dirty="0"/>
              <a:t>Insert the title of your subtitle Here</a:t>
            </a:r>
          </a:p>
        </p:txBody>
      </p:sp>
    </p:spTree>
    <p:extLst>
      <p:ext uri="{BB962C8B-B14F-4D97-AF65-F5344CB8AC3E}">
        <p14:creationId xmlns:p14="http://schemas.microsoft.com/office/powerpoint/2010/main" val="3515016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8" r:id="rId4"/>
    <p:sldLayoutId id="2147483669" r:id="rId5"/>
    <p:sldLayoutId id="2147483661" r:id="rId6"/>
    <p:sldLayoutId id="2147483662" r:id="rId7"/>
    <p:sldLayoutId id="2147483663" r:id="rId8"/>
    <p:sldLayoutId id="2147483664" r:id="rId9"/>
    <p:sldLayoutId id="2147483665" r:id="rId10"/>
    <p:sldLayoutId id="2147483670" r:id="rId11"/>
    <p:sldLayoutId id="2147483666" r:id="rId12"/>
    <p:sldLayoutId id="2147483667" r:id="rId13"/>
    <p:sldLayoutId id="2147483671" r:id="rId14"/>
    <p:sldLayoutId id="2147483656"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manpages.ubuntu.com/manpages/natty/man1/dash.1.html"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11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4.xml"/><Relationship Id="rId5" Type="http://schemas.openxmlformats.org/officeDocument/2006/relationships/image" Target="../media/image226.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4.xml"/><Relationship Id="rId4" Type="http://schemas.openxmlformats.org/officeDocument/2006/relationships/image" Target="../media/image22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www.computerhope.com/unix/uksh.htm" TargetMode="External"/><Relationship Id="rId3" Type="http://schemas.openxmlformats.org/officeDocument/2006/relationships/hyperlink" Target="https://www.computerhope.com/unix/ush.htm" TargetMode="External"/><Relationship Id="rId7" Type="http://schemas.openxmlformats.org/officeDocument/2006/relationships/hyperlink" Target="https://www.computerhope.com/jargon/k/korn.htm" TargetMode="External"/><Relationship Id="rId2" Type="http://schemas.openxmlformats.org/officeDocument/2006/relationships/hyperlink" Target="https://www.computerhope.com/jargon/b/bourne.htm" TargetMode="External"/><Relationship Id="rId1" Type="http://schemas.openxmlformats.org/officeDocument/2006/relationships/slideLayout" Target="../slideLayouts/slideLayout4.xml"/><Relationship Id="rId6" Type="http://schemas.openxmlformats.org/officeDocument/2006/relationships/hyperlink" Target="https://www.computerhope.com/unix/ucsh.htm" TargetMode="External"/><Relationship Id="rId5" Type="http://schemas.openxmlformats.org/officeDocument/2006/relationships/hyperlink" Target="https://www.computerhope.com/jargon/s/shell.htm" TargetMode="External"/><Relationship Id="rId10" Type="http://schemas.openxmlformats.org/officeDocument/2006/relationships/image" Target="../media/image23.png"/><Relationship Id="rId4" Type="http://schemas.openxmlformats.org/officeDocument/2006/relationships/hyperlink" Target="https://www.computerhope.com/jargon/c/c.htm" TargetMode="External"/><Relationship Id="rId9" Type="http://schemas.openxmlformats.org/officeDocument/2006/relationships/hyperlink" Target="https://www.computerhope.com/jargon/e/envivari.ht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4.xml"/><Relationship Id="rId5" Type="http://schemas.openxmlformats.org/officeDocument/2006/relationships/image" Target="../media/image237.png"/><Relationship Id="rId4" Type="http://schemas.openxmlformats.org/officeDocument/2006/relationships/image" Target="../media/image236.png"/></Relationships>
</file>

<file path=ppt/slides/_rels/slide18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40.png"/></Relationships>
</file>

<file path=ppt/slides/_rels/slide18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4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4.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4.xml"/><Relationship Id="rId5" Type="http://schemas.openxmlformats.org/officeDocument/2006/relationships/image" Target="../media/image261.png"/><Relationship Id="rId4" Type="http://schemas.openxmlformats.org/officeDocument/2006/relationships/image" Target="../media/image26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08570"/>
            <a:ext cx="5292079" cy="4680520"/>
          </a:xfrm>
        </p:spPr>
        <p:txBody>
          <a:bodyPr/>
          <a:lstStyle/>
          <a:p>
            <a:pPr algn="ctr"/>
            <a:r>
              <a:rPr lang="en-US" b="1" dirty="0">
                <a:solidFill>
                  <a:schemeClr val="tx1"/>
                </a:solidFill>
              </a:rPr>
              <a:t>LINUX COMMAND &amp;</a:t>
            </a:r>
          </a:p>
          <a:p>
            <a:pPr algn="ctr"/>
            <a:r>
              <a:rPr lang="en-US" b="1" dirty="0">
                <a:solidFill>
                  <a:schemeClr val="tx1"/>
                </a:solidFill>
              </a:rPr>
              <a:t>BASH SHELL</a:t>
            </a:r>
          </a:p>
          <a:p>
            <a:pPr algn="ctr"/>
            <a:r>
              <a:rPr lang="en-US" b="1" dirty="0">
                <a:solidFill>
                  <a:schemeClr val="tx1"/>
                </a:solidFill>
              </a:rPr>
              <a:t>SCRIPTING </a:t>
            </a:r>
          </a:p>
          <a:p>
            <a:pPr algn="ctr"/>
            <a:r>
              <a:rPr lang="en-US" b="1" dirty="0">
                <a:solidFill>
                  <a:schemeClr val="tx1"/>
                </a:solidFill>
              </a:rPr>
              <a:t>COURSE - A</a:t>
            </a:r>
          </a:p>
        </p:txBody>
      </p:sp>
    </p:spTree>
    <p:extLst>
      <p:ext uri="{BB962C8B-B14F-4D97-AF65-F5344CB8AC3E}">
        <p14:creationId xmlns:p14="http://schemas.microsoft.com/office/powerpoint/2010/main" val="45865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#!/bin/bash</a:t>
            </a:r>
          </a:p>
          <a:p>
            <a:pPr algn="l"/>
            <a:r>
              <a:rPr lang="en-US" sz="2000" b="1" dirty="0">
                <a:solidFill>
                  <a:schemeClr val="tx1"/>
                </a:solidFill>
                <a:latin typeface="Times New Roman" panose="02020603050405020304" pitchFamily="18" charset="0"/>
                <a:cs typeface="Times New Roman" panose="02020603050405020304" pitchFamily="18" charset="0"/>
              </a:rPr>
              <a:t>The first line of a shell script file is</a:t>
            </a:r>
            <a:br>
              <a:rPr lang="en-US" sz="2000" b="1" dirty="0">
                <a:solidFill>
                  <a:schemeClr val="tx1"/>
                </a:solidFill>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a special case, and the pound sign followed by the exclamation point tells the shell what shell to run the script under.</a:t>
            </a:r>
          </a:p>
          <a:p>
            <a:pPr algn="l"/>
            <a:r>
              <a:rPr lang="en-US" sz="2000" b="1" dirty="0">
                <a:solidFill>
                  <a:schemeClr val="tx1"/>
                </a:solidFill>
                <a:latin typeface="Times New Roman" panose="02020603050405020304" pitchFamily="18" charset="0"/>
                <a:cs typeface="Times New Roman" panose="02020603050405020304" pitchFamily="18" charset="0"/>
              </a:rPr>
              <a:t>vim test –</a:t>
            </a:r>
          </a:p>
          <a:p>
            <a:pPr algn="l"/>
            <a:r>
              <a:rPr lang="en-US" sz="2000" b="1" dirty="0">
                <a:solidFill>
                  <a:schemeClr val="tx1"/>
                </a:solidFill>
                <a:latin typeface="Times New Roman" panose="02020603050405020304" pitchFamily="18" charset="0"/>
                <a:cs typeface="Times New Roman" panose="02020603050405020304" pitchFamily="18" charset="0"/>
              </a:rPr>
              <a:t>  #!/bin/bash</a:t>
            </a:r>
          </a:p>
          <a:p>
            <a:pPr algn="l"/>
            <a:r>
              <a:rPr lang="en-US" sz="2000" b="1" dirty="0">
                <a:solidFill>
                  <a:schemeClr val="tx1"/>
                </a:solidFill>
                <a:latin typeface="Times New Roman" panose="02020603050405020304" pitchFamily="18" charset="0"/>
                <a:cs typeface="Times New Roman" panose="02020603050405020304" pitchFamily="18" charset="0"/>
              </a:rPr>
              <a:t>  who</a:t>
            </a:r>
          </a:p>
          <a:p>
            <a:pPr algn="l"/>
            <a:r>
              <a:rPr lang="en-US" sz="2000" b="1" dirty="0">
                <a:solidFill>
                  <a:schemeClr val="tx1"/>
                </a:solidFill>
                <a:latin typeface="Times New Roman" panose="02020603050405020304" pitchFamily="18" charset="0"/>
                <a:cs typeface="Times New Roman" panose="02020603050405020304" pitchFamily="18" charset="0"/>
              </a:rPr>
              <a:t>  date</a:t>
            </a: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br>
              <a:rPr lang="en-US" sz="2000" b="1" dirty="0">
                <a:solidFill>
                  <a:schemeClr val="tx1"/>
                </a:solidFill>
                <a:latin typeface="Times New Roman" panose="02020603050405020304" pitchFamily="18" charset="0"/>
                <a:cs typeface="Times New Roman" panose="02020603050405020304" pitchFamily="18" charset="0"/>
              </a:rPr>
            </a:b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stretch>
            <a:fillRect/>
          </a:stretch>
        </p:blipFill>
        <p:spPr>
          <a:xfrm>
            <a:off x="107504" y="3003798"/>
            <a:ext cx="7992888" cy="1080120"/>
          </a:xfrm>
          <a:prstGeom prst="rect">
            <a:avLst/>
          </a:prstGeom>
        </p:spPr>
      </p:pic>
      <p:sp>
        <p:nvSpPr>
          <p:cNvPr id="4" name="Rectangle 3"/>
          <p:cNvSpPr/>
          <p:nvPr/>
        </p:nvSpPr>
        <p:spPr>
          <a:xfrm>
            <a:off x="0" y="195486"/>
            <a:ext cx="14756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035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B305B396-07FD-425B-88D1-0B1EC4DBFA2A}"/>
              </a:ext>
            </a:extLst>
          </p:cNvPr>
          <p:cNvPicPr>
            <a:picLocks noChangeAspect="1"/>
          </p:cNvPicPr>
          <p:nvPr/>
        </p:nvPicPr>
        <p:blipFill>
          <a:blip r:embed="rId2"/>
          <a:stretch>
            <a:fillRect/>
          </a:stretch>
        </p:blipFill>
        <p:spPr>
          <a:xfrm>
            <a:off x="0" y="2355726"/>
            <a:ext cx="8676456" cy="2787774"/>
          </a:xfrm>
          <a:prstGeom prst="rect">
            <a:avLst/>
          </a:prstGeom>
        </p:spPr>
      </p:pic>
      <p:pic>
        <p:nvPicPr>
          <p:cNvPr id="3" name="Picture 2">
            <a:extLst>
              <a:ext uri="{FF2B5EF4-FFF2-40B4-BE49-F238E27FC236}">
                <a16:creationId xmlns:a16="http://schemas.microsoft.com/office/drawing/2014/main" id="{975325F3-F030-4281-ADF6-5683815A4A17}"/>
              </a:ext>
            </a:extLst>
          </p:cNvPr>
          <p:cNvPicPr>
            <a:picLocks noChangeAspect="1"/>
          </p:cNvPicPr>
          <p:nvPr/>
        </p:nvPicPr>
        <p:blipFill>
          <a:blip r:embed="rId3"/>
          <a:stretch>
            <a:fillRect/>
          </a:stretch>
        </p:blipFill>
        <p:spPr>
          <a:xfrm>
            <a:off x="0" y="0"/>
            <a:ext cx="8676456" cy="2355726"/>
          </a:xfrm>
          <a:prstGeom prst="rect">
            <a:avLst/>
          </a:prstGeom>
        </p:spPr>
      </p:pic>
    </p:spTree>
    <p:extLst>
      <p:ext uri="{BB962C8B-B14F-4D97-AF65-F5344CB8AC3E}">
        <p14:creationId xmlns:p14="http://schemas.microsoft.com/office/powerpoint/2010/main" val="1938214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If there are spaces in the individual data values, you must accommodate them</a:t>
            </a:r>
            <a:br>
              <a:rPr lang="en-US" sz="1800" b="1" dirty="0">
                <a:solidFill>
                  <a:schemeClr val="tx1"/>
                </a:solidFill>
              </a:rPr>
            </a:br>
            <a:r>
              <a:rPr lang="en-US" sz="1800" b="1" dirty="0">
                <a:solidFill>
                  <a:schemeClr val="tx1"/>
                </a:solidFill>
              </a:rPr>
              <a:t>using double quotation marks:</a:t>
            </a:r>
            <a:br>
              <a:rPr lang="en-US" sz="1800" b="1" dirty="0">
                <a:solidFill>
                  <a:schemeClr val="tx1"/>
                </a:solidFill>
              </a:rPr>
            </a:br>
            <a:r>
              <a:rPr lang="en-US" sz="1800" b="1" dirty="0">
                <a:solidFill>
                  <a:schemeClr val="tx1"/>
                </a:solidFill>
              </a:rPr>
              <a:t>$ cat test3</a:t>
            </a:r>
            <a:br>
              <a:rPr lang="en-US" sz="1800" b="1" dirty="0">
                <a:solidFill>
                  <a:schemeClr val="tx1"/>
                </a:solidFill>
              </a:rPr>
            </a:br>
            <a:r>
              <a:rPr lang="en-US" sz="1800" b="1" dirty="0">
                <a:solidFill>
                  <a:schemeClr val="tx1"/>
                </a:solidFill>
              </a:rPr>
              <a:t>#!/bin/bash</a:t>
            </a:r>
            <a:br>
              <a:rPr lang="en-US" sz="1800" b="1" dirty="0">
                <a:solidFill>
                  <a:schemeClr val="tx1"/>
                </a:solidFill>
              </a:rPr>
            </a:br>
            <a:r>
              <a:rPr lang="en-US" sz="1800" b="1" dirty="0">
                <a:solidFill>
                  <a:schemeClr val="tx1"/>
                </a:solidFill>
              </a:rPr>
              <a:t># an example of how to properly define values</a:t>
            </a:r>
            <a:br>
              <a:rPr lang="en-US" sz="1800" b="1" dirty="0">
                <a:solidFill>
                  <a:schemeClr val="tx1"/>
                </a:solidFill>
              </a:rPr>
            </a:br>
            <a:r>
              <a:rPr lang="en-US" sz="1800" b="1" dirty="0">
                <a:solidFill>
                  <a:schemeClr val="tx1"/>
                </a:solidFill>
              </a:rPr>
              <a:t>for test in Nevada "New Hampshire" "New Mexico" "New York"</a:t>
            </a:r>
            <a:br>
              <a:rPr lang="en-US" sz="1800" b="1" dirty="0">
                <a:solidFill>
                  <a:schemeClr val="tx1"/>
                </a:solidFill>
              </a:rPr>
            </a:br>
            <a:r>
              <a:rPr lang="en-US" sz="1800" b="1" dirty="0">
                <a:solidFill>
                  <a:schemeClr val="tx1"/>
                </a:solidFill>
              </a:rPr>
              <a:t>do</a:t>
            </a:r>
            <a:br>
              <a:rPr lang="en-US" sz="1800" b="1" dirty="0">
                <a:solidFill>
                  <a:schemeClr val="tx1"/>
                </a:solidFill>
              </a:rPr>
            </a:br>
            <a:r>
              <a:rPr lang="en-US" sz="1800" b="1" dirty="0">
                <a:solidFill>
                  <a:schemeClr val="tx1"/>
                </a:solidFill>
              </a:rPr>
              <a:t>echo "Now going to $test"</a:t>
            </a:r>
            <a:br>
              <a:rPr lang="en-US" sz="1800" b="1" dirty="0">
                <a:solidFill>
                  <a:schemeClr val="tx1"/>
                </a:solidFill>
              </a:rPr>
            </a:br>
            <a:r>
              <a:rPr lang="en-US" sz="1800" b="1" dirty="0">
                <a:solidFill>
                  <a:schemeClr val="tx1"/>
                </a:solidFill>
              </a:rPr>
              <a:t>done</a:t>
            </a:r>
            <a:br>
              <a:rPr lang="en-US" sz="1800" b="1" dirty="0">
                <a:solidFill>
                  <a:schemeClr val="tx1"/>
                </a:solidFill>
              </a:rPr>
            </a:br>
            <a:r>
              <a:rPr lang="en-US" sz="1800" b="1" dirty="0">
                <a:solidFill>
                  <a:schemeClr val="tx1"/>
                </a:solidFill>
              </a:rPr>
              <a:t>$ ./test3</a:t>
            </a:r>
            <a:br>
              <a:rPr lang="en-US" sz="1800" b="1" dirty="0">
                <a:solidFill>
                  <a:schemeClr val="tx1"/>
                </a:solidFill>
              </a:rPr>
            </a:br>
            <a:r>
              <a:rPr lang="en-US" sz="1800" b="1" dirty="0">
                <a:solidFill>
                  <a:schemeClr val="tx1"/>
                </a:solidFill>
              </a:rPr>
              <a:t>Now going to Nevada</a:t>
            </a:r>
            <a:br>
              <a:rPr lang="en-US" sz="1800" b="1" dirty="0">
                <a:solidFill>
                  <a:schemeClr val="tx1"/>
                </a:solidFill>
              </a:rPr>
            </a:br>
            <a:r>
              <a:rPr lang="en-US" sz="1800" b="1" dirty="0">
                <a:solidFill>
                  <a:schemeClr val="tx1"/>
                </a:solidFill>
              </a:rPr>
              <a:t>Now going to New Hampshire</a:t>
            </a:r>
            <a:br>
              <a:rPr lang="en-US" sz="1800" b="1" dirty="0">
                <a:solidFill>
                  <a:schemeClr val="tx1"/>
                </a:solidFill>
              </a:rPr>
            </a:br>
            <a:r>
              <a:rPr lang="en-US" sz="1800" b="1" dirty="0">
                <a:solidFill>
                  <a:schemeClr val="tx1"/>
                </a:solidFill>
              </a:rPr>
              <a:t>Now going to New Mexico</a:t>
            </a:r>
            <a:br>
              <a:rPr lang="en-US" sz="1800" b="1" dirty="0">
                <a:solidFill>
                  <a:schemeClr val="tx1"/>
                </a:solidFill>
              </a:rPr>
            </a:br>
            <a:r>
              <a:rPr lang="en-US" sz="1800" b="1" dirty="0">
                <a:solidFill>
                  <a:schemeClr val="tx1"/>
                </a:solidFill>
              </a:rPr>
              <a:t>Now going to New York</a:t>
            </a:r>
            <a:br>
              <a:rPr lang="en-US" sz="1800" b="1" dirty="0">
                <a:solidFill>
                  <a:schemeClr val="tx1"/>
                </a:solidFill>
              </a:rPr>
            </a:br>
            <a:r>
              <a:rPr lang="en-US" sz="1800" b="1" dirty="0">
                <a:solidFill>
                  <a:schemeClr val="tx1"/>
                </a:solidFill>
              </a:rPr>
              <a:t>$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CB4E6661-8F74-456B-915A-526B64618741}"/>
              </a:ext>
            </a:extLst>
          </p:cNvPr>
          <p:cNvSpPr/>
          <p:nvPr/>
        </p:nvSpPr>
        <p:spPr>
          <a:xfrm>
            <a:off x="1043608" y="1419622"/>
            <a:ext cx="583264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360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Reading a list from a variable</a:t>
            </a:r>
          </a:p>
          <a:p>
            <a:pPr algn="l"/>
            <a:r>
              <a:rPr lang="en-US" sz="1800" b="1" dirty="0">
                <a:solidFill>
                  <a:schemeClr val="tx1"/>
                </a:solidFill>
              </a:rPr>
              <a:t>Often what happens in a shell script is that you accumulate a list of values stored in a variable and then need to iterate through the list. You can do this using the for command as</a:t>
            </a:r>
            <a:br>
              <a:rPr lang="en-US" sz="1800" b="1" dirty="0">
                <a:solidFill>
                  <a:schemeClr val="tx1"/>
                </a:solidFill>
              </a:rPr>
            </a:br>
            <a:r>
              <a:rPr lang="en-US" sz="1800" b="1" dirty="0">
                <a:solidFill>
                  <a:schemeClr val="tx1"/>
                </a:solidFill>
              </a:rPr>
              <a:t>well: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971A0C58-B7A8-40CD-920C-96581DADBC48}"/>
              </a:ext>
            </a:extLst>
          </p:cNvPr>
          <p:cNvPicPr>
            <a:picLocks noChangeAspect="1"/>
          </p:cNvPicPr>
          <p:nvPr/>
        </p:nvPicPr>
        <p:blipFill>
          <a:blip r:embed="rId2"/>
          <a:stretch>
            <a:fillRect/>
          </a:stretch>
        </p:blipFill>
        <p:spPr>
          <a:xfrm>
            <a:off x="-10482" y="2787774"/>
            <a:ext cx="8830954" cy="2355726"/>
          </a:xfrm>
          <a:prstGeom prst="rect">
            <a:avLst/>
          </a:prstGeom>
        </p:spPr>
      </p:pic>
      <p:pic>
        <p:nvPicPr>
          <p:cNvPr id="3" name="Picture 2">
            <a:extLst>
              <a:ext uri="{FF2B5EF4-FFF2-40B4-BE49-F238E27FC236}">
                <a16:creationId xmlns:a16="http://schemas.microsoft.com/office/drawing/2014/main" id="{9A4CF2E0-AD54-411A-846B-0C2F052C411B}"/>
              </a:ext>
            </a:extLst>
          </p:cNvPr>
          <p:cNvPicPr>
            <a:picLocks noChangeAspect="1"/>
          </p:cNvPicPr>
          <p:nvPr/>
        </p:nvPicPr>
        <p:blipFill>
          <a:blip r:embed="rId3"/>
          <a:stretch>
            <a:fillRect/>
          </a:stretch>
        </p:blipFill>
        <p:spPr>
          <a:xfrm>
            <a:off x="652462" y="987573"/>
            <a:ext cx="8168010" cy="1800201"/>
          </a:xfrm>
          <a:prstGeom prst="rect">
            <a:avLst/>
          </a:prstGeom>
        </p:spPr>
      </p:pic>
    </p:spTree>
    <p:extLst>
      <p:ext uri="{BB962C8B-B14F-4D97-AF65-F5344CB8AC3E}">
        <p14:creationId xmlns:p14="http://schemas.microsoft.com/office/powerpoint/2010/main" val="3839803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3C119797-CEE5-48D1-883B-5AE662DCA505}"/>
              </a:ext>
            </a:extLst>
          </p:cNvPr>
          <p:cNvPicPr>
            <a:picLocks noChangeAspect="1"/>
          </p:cNvPicPr>
          <p:nvPr/>
        </p:nvPicPr>
        <p:blipFill>
          <a:blip r:embed="rId2"/>
          <a:stretch>
            <a:fillRect/>
          </a:stretch>
        </p:blipFill>
        <p:spPr>
          <a:xfrm>
            <a:off x="0" y="3333750"/>
            <a:ext cx="8100392" cy="1809750"/>
          </a:xfrm>
          <a:prstGeom prst="rect">
            <a:avLst/>
          </a:prstGeom>
        </p:spPr>
      </p:pic>
      <p:pic>
        <p:nvPicPr>
          <p:cNvPr id="3" name="Picture 2">
            <a:extLst>
              <a:ext uri="{FF2B5EF4-FFF2-40B4-BE49-F238E27FC236}">
                <a16:creationId xmlns:a16="http://schemas.microsoft.com/office/drawing/2014/main" id="{74D69B97-F133-48D8-974B-5094F273F1BB}"/>
              </a:ext>
            </a:extLst>
          </p:cNvPr>
          <p:cNvPicPr>
            <a:picLocks noChangeAspect="1"/>
          </p:cNvPicPr>
          <p:nvPr/>
        </p:nvPicPr>
        <p:blipFill>
          <a:blip r:embed="rId3"/>
          <a:stretch>
            <a:fillRect/>
          </a:stretch>
        </p:blipFill>
        <p:spPr>
          <a:xfrm>
            <a:off x="-1318" y="1635646"/>
            <a:ext cx="8100391" cy="1698104"/>
          </a:xfrm>
          <a:prstGeom prst="rect">
            <a:avLst/>
          </a:prstGeom>
        </p:spPr>
      </p:pic>
      <p:pic>
        <p:nvPicPr>
          <p:cNvPr id="4" name="Picture 3">
            <a:extLst>
              <a:ext uri="{FF2B5EF4-FFF2-40B4-BE49-F238E27FC236}">
                <a16:creationId xmlns:a16="http://schemas.microsoft.com/office/drawing/2014/main" id="{079F2302-D22C-410C-BD6D-E4B066DF1E2B}"/>
              </a:ext>
            </a:extLst>
          </p:cNvPr>
          <p:cNvPicPr>
            <a:picLocks noChangeAspect="1"/>
          </p:cNvPicPr>
          <p:nvPr/>
        </p:nvPicPr>
        <p:blipFill>
          <a:blip r:embed="rId4"/>
          <a:stretch>
            <a:fillRect/>
          </a:stretch>
        </p:blipFill>
        <p:spPr>
          <a:xfrm>
            <a:off x="22293" y="0"/>
            <a:ext cx="8076780" cy="1635646"/>
          </a:xfrm>
          <a:prstGeom prst="rect">
            <a:avLst/>
          </a:prstGeom>
        </p:spPr>
      </p:pic>
    </p:spTree>
    <p:extLst>
      <p:ext uri="{BB962C8B-B14F-4D97-AF65-F5344CB8AC3E}">
        <p14:creationId xmlns:p14="http://schemas.microsoft.com/office/powerpoint/2010/main" val="42860518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This example uses the cat command in the command substitution to display the contents</a:t>
            </a:r>
            <a:br>
              <a:rPr lang="en-US" sz="1800" b="1" dirty="0">
                <a:solidFill>
                  <a:schemeClr val="tx1"/>
                </a:solidFill>
              </a:rPr>
            </a:br>
            <a:r>
              <a:rPr lang="en-US" sz="1800" b="1" dirty="0">
                <a:solidFill>
                  <a:schemeClr val="tx1"/>
                </a:solidFill>
              </a:rPr>
              <a:t>of the file states. Notice that the states file includes each state on a separate line, not separated by spaces. The for command still iterates through the output of the cat command</a:t>
            </a:r>
            <a:br>
              <a:rPr lang="en-US" sz="1800" b="1" dirty="0">
                <a:solidFill>
                  <a:schemeClr val="tx1"/>
                </a:solidFill>
              </a:rPr>
            </a:br>
            <a:r>
              <a:rPr lang="en-US" sz="1800" b="1" dirty="0">
                <a:solidFill>
                  <a:schemeClr val="tx1"/>
                </a:solidFill>
              </a:rPr>
              <a:t>one line at a time, assuming that each state is on a separate line. However, this doesn’t</a:t>
            </a:r>
            <a:br>
              <a:rPr lang="en-US" sz="1800" b="1" dirty="0">
                <a:solidFill>
                  <a:schemeClr val="tx1"/>
                </a:solidFill>
              </a:rPr>
            </a:br>
            <a:r>
              <a:rPr lang="en-US" sz="1800" b="1" dirty="0">
                <a:solidFill>
                  <a:schemeClr val="tx1"/>
                </a:solidFill>
              </a:rPr>
              <a:t>solve the problem of having spaces in data. If you list a state with a space in it, the for</a:t>
            </a:r>
            <a:br>
              <a:rPr lang="en-US" sz="1800" b="1" dirty="0">
                <a:solidFill>
                  <a:schemeClr val="tx1"/>
                </a:solidFill>
              </a:rPr>
            </a:br>
            <a:r>
              <a:rPr lang="en-US" sz="1800" b="1" dirty="0">
                <a:solidFill>
                  <a:schemeClr val="tx1"/>
                </a:solidFill>
              </a:rPr>
              <a:t>command still takes each word as a separate value. </a:t>
            </a:r>
            <a:br>
              <a:rPr lang="en-US" sz="1800" b="1" dirty="0">
                <a:solidFill>
                  <a:schemeClr val="tx1"/>
                </a:solidFill>
              </a:rPr>
            </a:br>
            <a:endParaRPr lang="en-US" sz="1800" b="1" dirty="0">
              <a:solidFill>
                <a:schemeClr val="tx1"/>
              </a:solidFill>
            </a:endParaRPr>
          </a:p>
          <a:p>
            <a:pPr algn="l"/>
            <a:r>
              <a:rPr lang="en-US" sz="2000" b="1" u="sng" dirty="0">
                <a:solidFill>
                  <a:schemeClr val="tx1"/>
                </a:solidFill>
              </a:rPr>
              <a:t># </a:t>
            </a:r>
            <a:r>
              <a:rPr lang="en-US" sz="2000" b="1" dirty="0">
                <a:solidFill>
                  <a:schemeClr val="tx1"/>
                </a:solidFill>
              </a:rPr>
              <a:t> Another way of same above output.</a:t>
            </a:r>
          </a:p>
          <a:p>
            <a:pPr algn="l"/>
            <a:r>
              <a:rPr lang="en-US" sz="2000" b="1" dirty="0">
                <a:solidFill>
                  <a:schemeClr val="tx1"/>
                </a:solidFill>
              </a:rPr>
              <a:t>#!/bin/bash</a:t>
            </a:r>
          </a:p>
          <a:p>
            <a:pPr algn="l"/>
            <a:r>
              <a:rPr lang="en-US" sz="2000" b="1" dirty="0">
                <a:solidFill>
                  <a:schemeClr val="tx1"/>
                </a:solidFill>
              </a:rPr>
              <a:t>filename=states.txt</a:t>
            </a:r>
          </a:p>
          <a:p>
            <a:pPr algn="l"/>
            <a:r>
              <a:rPr lang="en-US" sz="2000" b="1" dirty="0">
                <a:solidFill>
                  <a:schemeClr val="tx1"/>
                </a:solidFill>
              </a:rPr>
              <a:t>for </a:t>
            </a:r>
            <a:r>
              <a:rPr lang="en-US" sz="2000" b="1" dirty="0" err="1">
                <a:solidFill>
                  <a:schemeClr val="tx1"/>
                </a:solidFill>
              </a:rPr>
              <a:t>i</a:t>
            </a:r>
            <a:r>
              <a:rPr lang="en-US" sz="2000" b="1" dirty="0">
                <a:solidFill>
                  <a:schemeClr val="tx1"/>
                </a:solidFill>
              </a:rPr>
              <a:t> in `cat $</a:t>
            </a:r>
            <a:r>
              <a:rPr lang="en-US" sz="2000" b="1" dirty="0" err="1">
                <a:solidFill>
                  <a:schemeClr val="tx1"/>
                </a:solidFill>
              </a:rPr>
              <a:t>filename`;do</a:t>
            </a:r>
            <a:endParaRPr lang="en-US" sz="2000" b="1" dirty="0">
              <a:solidFill>
                <a:schemeClr val="tx1"/>
              </a:solidFill>
            </a:endParaRPr>
          </a:p>
          <a:p>
            <a:pPr algn="l"/>
            <a:r>
              <a:rPr lang="en-US" sz="2000" b="1" dirty="0">
                <a:solidFill>
                  <a:schemeClr val="tx1"/>
                </a:solidFill>
              </a:rPr>
              <a:t>	echo $</a:t>
            </a:r>
            <a:r>
              <a:rPr lang="en-US" sz="2000" b="1" dirty="0" err="1">
                <a:solidFill>
                  <a:schemeClr val="tx1"/>
                </a:solidFill>
              </a:rPr>
              <a:t>i</a:t>
            </a:r>
            <a:endParaRPr lang="en-US" sz="2000" b="1" dirty="0">
              <a:solidFill>
                <a:schemeClr val="tx1"/>
              </a:solidFill>
            </a:endParaRPr>
          </a:p>
          <a:p>
            <a:pPr algn="l"/>
            <a:r>
              <a:rPr lang="en-US" sz="2000" b="1" dirty="0">
                <a:solidFill>
                  <a:schemeClr val="tx1"/>
                </a:solidFill>
              </a:rPr>
              <a:t>done</a:t>
            </a:r>
            <a:br>
              <a:rPr lang="en-US" sz="2400" b="1" dirty="0">
                <a:solidFill>
                  <a:schemeClr val="tx1"/>
                </a:solidFill>
              </a:rPr>
            </a:br>
            <a:endParaRPr lang="en-US" sz="2400" b="1" dirty="0">
              <a:solidFill>
                <a:schemeClr val="tx1"/>
              </a:solidFill>
            </a:endParaRPr>
          </a:p>
        </p:txBody>
      </p:sp>
    </p:spTree>
    <p:extLst>
      <p:ext uri="{BB962C8B-B14F-4D97-AF65-F5344CB8AC3E}">
        <p14:creationId xmlns:p14="http://schemas.microsoft.com/office/powerpoint/2010/main" val="2085851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CHANGING THE FIELD SEPARATOR</a:t>
            </a:r>
            <a:br>
              <a:rPr lang="en-US" sz="1800" b="1" dirty="0">
                <a:solidFill>
                  <a:schemeClr val="tx1"/>
                </a:solidFill>
              </a:rPr>
            </a:br>
            <a:r>
              <a:rPr lang="en-US" sz="1800" b="1" dirty="0">
                <a:solidFill>
                  <a:schemeClr val="tx1"/>
                </a:solidFill>
              </a:rPr>
              <a:t>The cause of this problem is the special environment variable IFS, called the </a:t>
            </a:r>
            <a:r>
              <a:rPr lang="en-US" sz="1800" b="1" i="1" dirty="0">
                <a:solidFill>
                  <a:schemeClr val="tx1"/>
                </a:solidFill>
              </a:rPr>
              <a:t>internal field</a:t>
            </a:r>
            <a:br>
              <a:rPr lang="en-US" sz="1800" b="1" i="1" dirty="0">
                <a:solidFill>
                  <a:schemeClr val="tx1"/>
                </a:solidFill>
              </a:rPr>
            </a:br>
            <a:r>
              <a:rPr lang="en-US" sz="1800" b="1" i="1" dirty="0">
                <a:solidFill>
                  <a:schemeClr val="tx1"/>
                </a:solidFill>
              </a:rPr>
              <a:t>separator</a:t>
            </a:r>
            <a:r>
              <a:rPr lang="en-US" sz="1800" b="1" dirty="0">
                <a:solidFill>
                  <a:schemeClr val="tx1"/>
                </a:solidFill>
              </a:rPr>
              <a:t>. The IFS environment variable defines a list of characters the bash shell uses</a:t>
            </a:r>
            <a:br>
              <a:rPr lang="en-US" sz="1800" b="1" dirty="0">
                <a:solidFill>
                  <a:schemeClr val="tx1"/>
                </a:solidFill>
              </a:rPr>
            </a:br>
            <a:r>
              <a:rPr lang="en-US" sz="1800" b="1" dirty="0">
                <a:solidFill>
                  <a:schemeClr val="tx1"/>
                </a:solidFill>
              </a:rPr>
              <a:t>as field separators. By default, the bash shell considers the following characters as field</a:t>
            </a:r>
            <a:br>
              <a:rPr lang="en-US" sz="1800" b="1" dirty="0">
                <a:solidFill>
                  <a:schemeClr val="tx1"/>
                </a:solidFill>
              </a:rPr>
            </a:br>
            <a:r>
              <a:rPr lang="en-US" sz="1800" b="1" dirty="0">
                <a:solidFill>
                  <a:schemeClr val="tx1"/>
                </a:solidFill>
              </a:rPr>
              <a:t>separators:</a:t>
            </a:r>
            <a:br>
              <a:rPr lang="en-US" sz="1800" b="1" dirty="0">
                <a:solidFill>
                  <a:schemeClr val="tx1"/>
                </a:solidFill>
              </a:rPr>
            </a:br>
            <a:r>
              <a:rPr lang="en-US" sz="1800" b="1" dirty="0">
                <a:solidFill>
                  <a:schemeClr val="tx1"/>
                </a:solidFill>
              </a:rPr>
              <a:t>■ A space</a:t>
            </a:r>
            <a:br>
              <a:rPr lang="en-US" sz="1800" b="1" dirty="0">
                <a:solidFill>
                  <a:schemeClr val="tx1"/>
                </a:solidFill>
              </a:rPr>
            </a:br>
            <a:r>
              <a:rPr lang="en-US" sz="1800" b="1" dirty="0">
                <a:solidFill>
                  <a:schemeClr val="tx1"/>
                </a:solidFill>
              </a:rPr>
              <a:t>■ A tab</a:t>
            </a:r>
            <a:br>
              <a:rPr lang="en-US" sz="1800" b="1" dirty="0">
                <a:solidFill>
                  <a:schemeClr val="tx1"/>
                </a:solidFill>
              </a:rPr>
            </a:br>
            <a:r>
              <a:rPr lang="en-US" sz="1800" b="1" dirty="0">
                <a:solidFill>
                  <a:schemeClr val="tx1"/>
                </a:solidFill>
              </a:rPr>
              <a:t>■ A newline</a:t>
            </a:r>
            <a:br>
              <a:rPr lang="en-US" sz="1800" b="1" dirty="0">
                <a:solidFill>
                  <a:schemeClr val="tx1"/>
                </a:solidFill>
              </a:rPr>
            </a:br>
            <a:r>
              <a:rPr lang="en-US" sz="1800" b="1" dirty="0">
                <a:solidFill>
                  <a:schemeClr val="tx1"/>
                </a:solidFill>
              </a:rPr>
              <a:t>If the bash shell sees any of these characters in the data, it assumes that you’re starting</a:t>
            </a:r>
            <a:br>
              <a:rPr lang="en-US" sz="1800" b="1" dirty="0">
                <a:solidFill>
                  <a:schemeClr val="tx1"/>
                </a:solidFill>
              </a:rPr>
            </a:br>
            <a:r>
              <a:rPr lang="en-US" sz="1800" b="1" dirty="0">
                <a:solidFill>
                  <a:schemeClr val="tx1"/>
                </a:solidFill>
              </a:rPr>
              <a:t>a new data field in the list.</a:t>
            </a:r>
            <a:r>
              <a:rPr lang="en-US" sz="2400" b="1" dirty="0">
                <a:solidFill>
                  <a:schemeClr val="tx1"/>
                </a:solidFill>
              </a:rPr>
              <a:t> </a:t>
            </a:r>
          </a:p>
          <a:p>
            <a:pPr algn="l">
              <a:spcBef>
                <a:spcPts val="0"/>
              </a:spcBef>
            </a:pPr>
            <a:r>
              <a:rPr lang="en-US" sz="1800" b="1" dirty="0">
                <a:solidFill>
                  <a:schemeClr val="tx1"/>
                </a:solidFill>
              </a:rPr>
              <a:t>if you want to change the IFS value to recognize only the newline character, you</a:t>
            </a:r>
            <a:br>
              <a:rPr lang="en-US" sz="1800" b="1" dirty="0">
                <a:solidFill>
                  <a:schemeClr val="tx1"/>
                </a:solidFill>
              </a:rPr>
            </a:br>
            <a:r>
              <a:rPr lang="en-US" sz="1800" b="1" dirty="0">
                <a:solidFill>
                  <a:schemeClr val="tx1"/>
                </a:solidFill>
              </a:rPr>
              <a:t>need to do this:</a:t>
            </a:r>
          </a:p>
          <a:p>
            <a:pPr algn="l">
              <a:spcBef>
                <a:spcPts val="0"/>
              </a:spcBef>
            </a:pPr>
            <a:br>
              <a:rPr lang="en-US" sz="1800" b="1" dirty="0">
                <a:solidFill>
                  <a:schemeClr val="tx1"/>
                </a:solidFill>
              </a:rPr>
            </a:br>
            <a:r>
              <a:rPr lang="en-US" sz="1800" b="1" dirty="0">
                <a:solidFill>
                  <a:schemeClr val="tx1"/>
                </a:solidFill>
              </a:rPr>
              <a:t>IFS=$'\n’ </a:t>
            </a:r>
            <a:br>
              <a:rPr lang="en-US" sz="1800" b="1" dirty="0">
                <a:solidFill>
                  <a:schemeClr val="tx1"/>
                </a:solidFill>
              </a:rPr>
            </a:br>
            <a:endParaRPr lang="en-US" sz="1800" b="1" dirty="0">
              <a:solidFill>
                <a:schemeClr val="tx1"/>
              </a:solidFill>
            </a:endParaRPr>
          </a:p>
          <a:p>
            <a:pPr algn="l">
              <a:spcBef>
                <a:spcPts val="0"/>
              </a:spcBef>
            </a:pPr>
            <a:r>
              <a:rPr lang="en-US" sz="1800" b="1" dirty="0">
                <a:solidFill>
                  <a:schemeClr val="tx1"/>
                </a:solidFill>
              </a:rPr>
              <a:t>Adding this statement to your script tells the bash shell to ignore spaces and tabs in data</a:t>
            </a:r>
            <a:br>
              <a:rPr lang="en-US" sz="1800" b="1" dirty="0">
                <a:solidFill>
                  <a:schemeClr val="tx1"/>
                </a:solidFill>
              </a:rPr>
            </a:br>
            <a:r>
              <a:rPr lang="en-US" sz="1800" b="1" dirty="0">
                <a:solidFill>
                  <a:schemeClr val="tx1"/>
                </a:solidFill>
              </a:rPr>
              <a:t>values. </a:t>
            </a:r>
            <a:br>
              <a:rPr lang="en-US" sz="2000" b="1" dirty="0">
                <a:solidFill>
                  <a:schemeClr val="tx1"/>
                </a:solidFill>
              </a:rPr>
            </a:br>
            <a:endParaRPr lang="en-US" sz="2000" b="1" dirty="0">
              <a:solidFill>
                <a:schemeClr val="tx1"/>
              </a:solidFill>
            </a:endParaRPr>
          </a:p>
          <a:p>
            <a:pPr algn="l"/>
            <a:br>
              <a:rPr lang="en-US" sz="2400" b="1" dirty="0">
                <a:solidFill>
                  <a:schemeClr val="tx1"/>
                </a:solidFill>
              </a:rPr>
            </a:br>
            <a:endParaRPr lang="en-US" sz="2400" b="1" dirty="0">
              <a:solidFill>
                <a:schemeClr val="tx1"/>
              </a:solidFill>
            </a:endParaRPr>
          </a:p>
        </p:txBody>
      </p:sp>
      <p:sp>
        <p:nvSpPr>
          <p:cNvPr id="2" name="Rectangle 1">
            <a:extLst>
              <a:ext uri="{FF2B5EF4-FFF2-40B4-BE49-F238E27FC236}">
                <a16:creationId xmlns:a16="http://schemas.microsoft.com/office/drawing/2014/main" id="{6DA68BBE-3B83-40D5-9B66-54E1AC08C3D6}"/>
              </a:ext>
            </a:extLst>
          </p:cNvPr>
          <p:cNvSpPr/>
          <p:nvPr/>
        </p:nvSpPr>
        <p:spPr>
          <a:xfrm>
            <a:off x="0" y="3579862"/>
            <a:ext cx="15476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707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C6419AF6-FB18-4426-96B6-848322F5E8C1}"/>
              </a:ext>
            </a:extLst>
          </p:cNvPr>
          <p:cNvPicPr>
            <a:picLocks noChangeAspect="1"/>
          </p:cNvPicPr>
          <p:nvPr/>
        </p:nvPicPr>
        <p:blipFill>
          <a:blip r:embed="rId2"/>
          <a:stretch>
            <a:fillRect/>
          </a:stretch>
        </p:blipFill>
        <p:spPr>
          <a:xfrm>
            <a:off x="0" y="3651871"/>
            <a:ext cx="8316416" cy="1491630"/>
          </a:xfrm>
          <a:prstGeom prst="rect">
            <a:avLst/>
          </a:prstGeom>
        </p:spPr>
      </p:pic>
      <p:pic>
        <p:nvPicPr>
          <p:cNvPr id="3" name="Picture 2">
            <a:extLst>
              <a:ext uri="{FF2B5EF4-FFF2-40B4-BE49-F238E27FC236}">
                <a16:creationId xmlns:a16="http://schemas.microsoft.com/office/drawing/2014/main" id="{0ACDE937-F8C6-46E2-9D33-113F4FD8D94E}"/>
              </a:ext>
            </a:extLst>
          </p:cNvPr>
          <p:cNvPicPr>
            <a:picLocks noChangeAspect="1"/>
          </p:cNvPicPr>
          <p:nvPr/>
        </p:nvPicPr>
        <p:blipFill>
          <a:blip r:embed="rId3"/>
          <a:stretch>
            <a:fillRect/>
          </a:stretch>
        </p:blipFill>
        <p:spPr>
          <a:xfrm>
            <a:off x="0" y="1203598"/>
            <a:ext cx="8316416" cy="2421792"/>
          </a:xfrm>
          <a:prstGeom prst="rect">
            <a:avLst/>
          </a:prstGeom>
        </p:spPr>
      </p:pic>
      <p:pic>
        <p:nvPicPr>
          <p:cNvPr id="4" name="Picture 3">
            <a:extLst>
              <a:ext uri="{FF2B5EF4-FFF2-40B4-BE49-F238E27FC236}">
                <a16:creationId xmlns:a16="http://schemas.microsoft.com/office/drawing/2014/main" id="{301EF2C2-C1E5-46F1-BE25-3C6620483E1C}"/>
              </a:ext>
            </a:extLst>
          </p:cNvPr>
          <p:cNvPicPr>
            <a:picLocks noChangeAspect="1"/>
          </p:cNvPicPr>
          <p:nvPr/>
        </p:nvPicPr>
        <p:blipFill>
          <a:blip r:embed="rId4"/>
          <a:stretch>
            <a:fillRect/>
          </a:stretch>
        </p:blipFill>
        <p:spPr>
          <a:xfrm>
            <a:off x="0" y="0"/>
            <a:ext cx="8316416" cy="1203598"/>
          </a:xfrm>
          <a:prstGeom prst="rect">
            <a:avLst/>
          </a:prstGeom>
        </p:spPr>
      </p:pic>
    </p:spTree>
    <p:extLst>
      <p:ext uri="{BB962C8B-B14F-4D97-AF65-F5344CB8AC3E}">
        <p14:creationId xmlns:p14="http://schemas.microsoft.com/office/powerpoint/2010/main" val="827396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Other excellent applications of the IFS environment variable are possible. Suppose you</a:t>
            </a:r>
            <a:br>
              <a:rPr lang="en-US" sz="1800" b="1" dirty="0">
                <a:solidFill>
                  <a:schemeClr val="tx1"/>
                </a:solidFill>
              </a:rPr>
            </a:br>
            <a:r>
              <a:rPr lang="en-US" sz="1800" b="1" dirty="0">
                <a:solidFill>
                  <a:schemeClr val="tx1"/>
                </a:solidFill>
              </a:rPr>
              <a:t>want to iterate through values in a file that are separated by a colon (such as in the /</a:t>
            </a:r>
            <a:r>
              <a:rPr lang="en-US" sz="1800" b="1" dirty="0" err="1">
                <a:solidFill>
                  <a:schemeClr val="tx1"/>
                </a:solidFill>
              </a:rPr>
              <a:t>etc</a:t>
            </a:r>
            <a:r>
              <a:rPr lang="en-US" sz="1800" b="1" dirty="0">
                <a:solidFill>
                  <a:schemeClr val="tx1"/>
                </a:solidFill>
              </a:rPr>
              <a:t>/</a:t>
            </a:r>
            <a:br>
              <a:rPr lang="en-US" sz="1800" b="1" dirty="0">
                <a:solidFill>
                  <a:schemeClr val="tx1"/>
                </a:solidFill>
              </a:rPr>
            </a:br>
            <a:r>
              <a:rPr lang="en-US" sz="1800" b="1" dirty="0">
                <a:solidFill>
                  <a:schemeClr val="tx1"/>
                </a:solidFill>
              </a:rPr>
              <a:t>passwd file). You just need to set the IFS value to a colon:</a:t>
            </a:r>
            <a:br>
              <a:rPr lang="en-US" sz="1800" b="1" dirty="0">
                <a:solidFill>
                  <a:schemeClr val="tx1"/>
                </a:solidFill>
              </a:rPr>
            </a:br>
            <a:r>
              <a:rPr lang="en-US" sz="1800" b="1" dirty="0">
                <a:solidFill>
                  <a:schemeClr val="tx1"/>
                </a:solidFill>
              </a:rPr>
              <a:t>IFS=:</a:t>
            </a:r>
            <a:br>
              <a:rPr lang="en-US" sz="1800" b="1" dirty="0">
                <a:solidFill>
                  <a:schemeClr val="tx1"/>
                </a:solidFill>
              </a:rPr>
            </a:br>
            <a:r>
              <a:rPr lang="en-US" sz="1800" b="1" dirty="0">
                <a:solidFill>
                  <a:schemeClr val="tx1"/>
                </a:solidFill>
              </a:rPr>
              <a:t>If you want to specify more than one IFS character, just string them together on the</a:t>
            </a:r>
            <a:br>
              <a:rPr lang="en-US" sz="1800" b="1" dirty="0">
                <a:solidFill>
                  <a:schemeClr val="tx1"/>
                </a:solidFill>
              </a:rPr>
            </a:br>
            <a:r>
              <a:rPr lang="en-US" sz="1800" b="1" dirty="0">
                <a:solidFill>
                  <a:schemeClr val="tx1"/>
                </a:solidFill>
              </a:rPr>
              <a:t>assignment line:</a:t>
            </a:r>
          </a:p>
          <a:p>
            <a:pPr algn="l"/>
            <a:br>
              <a:rPr lang="en-US" sz="1800" b="1" dirty="0">
                <a:solidFill>
                  <a:schemeClr val="tx1"/>
                </a:solidFill>
              </a:rPr>
            </a:br>
            <a:r>
              <a:rPr lang="en-US" sz="1800" b="1" dirty="0">
                <a:solidFill>
                  <a:schemeClr val="tx1"/>
                </a:solidFill>
              </a:rPr>
              <a:t>IFS=$'\n’:;”</a:t>
            </a:r>
          </a:p>
          <a:p>
            <a:pPr algn="l"/>
            <a:br>
              <a:rPr lang="en-US" sz="1800" b="1" dirty="0">
                <a:solidFill>
                  <a:schemeClr val="tx1"/>
                </a:solidFill>
              </a:rPr>
            </a:br>
            <a:r>
              <a:rPr lang="en-US" sz="1800" b="1" dirty="0">
                <a:solidFill>
                  <a:schemeClr val="tx1"/>
                </a:solidFill>
              </a:rPr>
              <a:t>This assignment uses the newline, colon, semicolon, and double quotation mark characters</a:t>
            </a:r>
            <a:br>
              <a:rPr lang="en-US" sz="1800" b="1" dirty="0">
                <a:solidFill>
                  <a:schemeClr val="tx1"/>
                </a:solidFill>
              </a:rPr>
            </a:br>
            <a:r>
              <a:rPr lang="en-US" sz="1800" b="1" dirty="0">
                <a:solidFill>
                  <a:schemeClr val="tx1"/>
                </a:solidFill>
              </a:rPr>
              <a:t>as field separators. There’s no limit to how you can parse your data using the IFS </a:t>
            </a:r>
          </a:p>
          <a:p>
            <a:pPr algn="l"/>
            <a:r>
              <a:rPr lang="en-US" sz="1800" b="1" dirty="0">
                <a:solidFill>
                  <a:schemeClr val="tx1"/>
                </a:solidFill>
              </a:rPr>
              <a:t>characters.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58D5C0C8-C581-4013-9F05-A10A15DFA8A8}"/>
              </a:ext>
            </a:extLst>
          </p:cNvPr>
          <p:cNvSpPr/>
          <p:nvPr/>
        </p:nvSpPr>
        <p:spPr>
          <a:xfrm>
            <a:off x="0" y="1779662"/>
            <a:ext cx="205172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9165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D086AF0B-7EEB-4116-8FAA-ACCD88A54C6B}"/>
              </a:ext>
            </a:extLst>
          </p:cNvPr>
          <p:cNvPicPr>
            <a:picLocks noChangeAspect="1"/>
          </p:cNvPicPr>
          <p:nvPr/>
        </p:nvPicPr>
        <p:blipFill>
          <a:blip r:embed="rId2"/>
          <a:stretch>
            <a:fillRect/>
          </a:stretch>
        </p:blipFill>
        <p:spPr>
          <a:xfrm>
            <a:off x="18481" y="3427826"/>
            <a:ext cx="8153919" cy="1724025"/>
          </a:xfrm>
          <a:prstGeom prst="rect">
            <a:avLst/>
          </a:prstGeom>
        </p:spPr>
      </p:pic>
      <p:pic>
        <p:nvPicPr>
          <p:cNvPr id="3" name="Picture 2">
            <a:extLst>
              <a:ext uri="{FF2B5EF4-FFF2-40B4-BE49-F238E27FC236}">
                <a16:creationId xmlns:a16="http://schemas.microsoft.com/office/drawing/2014/main" id="{FC85C104-DC9B-4FA7-A279-CB9DE499DFDC}"/>
              </a:ext>
            </a:extLst>
          </p:cNvPr>
          <p:cNvPicPr>
            <a:picLocks noChangeAspect="1"/>
          </p:cNvPicPr>
          <p:nvPr/>
        </p:nvPicPr>
        <p:blipFill>
          <a:blip r:embed="rId3"/>
          <a:stretch>
            <a:fillRect/>
          </a:stretch>
        </p:blipFill>
        <p:spPr>
          <a:xfrm>
            <a:off x="18481" y="1419622"/>
            <a:ext cx="8153919" cy="2008204"/>
          </a:xfrm>
          <a:prstGeom prst="rect">
            <a:avLst/>
          </a:prstGeom>
        </p:spPr>
      </p:pic>
      <p:pic>
        <p:nvPicPr>
          <p:cNvPr id="4" name="Picture 3">
            <a:extLst>
              <a:ext uri="{FF2B5EF4-FFF2-40B4-BE49-F238E27FC236}">
                <a16:creationId xmlns:a16="http://schemas.microsoft.com/office/drawing/2014/main" id="{55514C67-B1F1-4368-BC7E-25C122778D15}"/>
              </a:ext>
            </a:extLst>
          </p:cNvPr>
          <p:cNvPicPr>
            <a:picLocks noChangeAspect="1"/>
          </p:cNvPicPr>
          <p:nvPr/>
        </p:nvPicPr>
        <p:blipFill>
          <a:blip r:embed="rId4"/>
          <a:stretch>
            <a:fillRect/>
          </a:stretch>
        </p:blipFill>
        <p:spPr>
          <a:xfrm>
            <a:off x="0" y="0"/>
            <a:ext cx="8153919" cy="1419622"/>
          </a:xfrm>
          <a:prstGeom prst="rect">
            <a:avLst/>
          </a:prstGeom>
        </p:spPr>
      </p:pic>
    </p:spTree>
    <p:extLst>
      <p:ext uri="{BB962C8B-B14F-4D97-AF65-F5344CB8AC3E}">
        <p14:creationId xmlns:p14="http://schemas.microsoft.com/office/powerpoint/2010/main" val="8280934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u="sng" dirty="0">
                <a:solidFill>
                  <a:schemeClr val="tx1"/>
                </a:solidFill>
              </a:rPr>
              <a:t>READING A DIRECTORY USING WILDCARDS</a:t>
            </a:r>
            <a:br>
              <a:rPr lang="en-US" sz="1800" b="1" dirty="0">
                <a:solidFill>
                  <a:schemeClr val="tx1"/>
                </a:solidFill>
              </a:rPr>
            </a:br>
            <a:r>
              <a:rPr lang="en-US" sz="1800" b="1" dirty="0">
                <a:solidFill>
                  <a:schemeClr val="tx1"/>
                </a:solidFill>
              </a:rPr>
              <a:t>Finally, you can use the for command to automatically iterate through a directory of files.</a:t>
            </a:r>
            <a:br>
              <a:rPr lang="en-US" sz="1800" b="1" dirty="0">
                <a:solidFill>
                  <a:schemeClr val="tx1"/>
                </a:solidFill>
              </a:rPr>
            </a:br>
            <a:r>
              <a:rPr lang="en-US" sz="1800" b="1" dirty="0">
                <a:solidFill>
                  <a:schemeClr val="tx1"/>
                </a:solidFill>
              </a:rPr>
              <a:t>To do this, you must use a wildcard character in the file or pathname. This forces the shell</a:t>
            </a:r>
            <a:br>
              <a:rPr lang="en-US" sz="1800" b="1" dirty="0">
                <a:solidFill>
                  <a:schemeClr val="tx1"/>
                </a:solidFill>
              </a:rPr>
            </a:br>
            <a:r>
              <a:rPr lang="en-US" sz="1800" b="1" dirty="0">
                <a:solidFill>
                  <a:schemeClr val="tx1"/>
                </a:solidFill>
              </a:rPr>
              <a:t>to use </a:t>
            </a:r>
            <a:r>
              <a:rPr lang="en-US" sz="1800" b="1" i="1" dirty="0">
                <a:solidFill>
                  <a:schemeClr val="tx1"/>
                </a:solidFill>
              </a:rPr>
              <a:t>file </a:t>
            </a:r>
            <a:r>
              <a:rPr lang="en-US" sz="1800" b="1" i="1" dirty="0" err="1">
                <a:solidFill>
                  <a:schemeClr val="tx1"/>
                </a:solidFill>
              </a:rPr>
              <a:t>globbing</a:t>
            </a:r>
            <a:r>
              <a:rPr lang="en-US" sz="1800" b="1" dirty="0">
                <a:solidFill>
                  <a:schemeClr val="tx1"/>
                </a:solidFill>
              </a:rPr>
              <a:t>. File </a:t>
            </a:r>
            <a:r>
              <a:rPr lang="en-US" sz="1800" b="1" dirty="0" err="1">
                <a:solidFill>
                  <a:schemeClr val="tx1"/>
                </a:solidFill>
              </a:rPr>
              <a:t>globbing</a:t>
            </a:r>
            <a:r>
              <a:rPr lang="en-US" sz="1800" b="1" dirty="0">
                <a:solidFill>
                  <a:schemeClr val="tx1"/>
                </a:solidFill>
              </a:rPr>
              <a:t> is the process of producing filenames or pathnames that</a:t>
            </a:r>
            <a:br>
              <a:rPr lang="en-US" sz="1800" b="1" dirty="0">
                <a:solidFill>
                  <a:schemeClr val="tx1"/>
                </a:solidFill>
              </a:rPr>
            </a:br>
            <a:r>
              <a:rPr lang="en-US" sz="1800" b="1" dirty="0">
                <a:solidFill>
                  <a:schemeClr val="tx1"/>
                </a:solidFill>
              </a:rPr>
              <a:t>match a specified wildcard character.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71166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#!/bin/</a:t>
            </a:r>
            <a:r>
              <a:rPr lang="en-GB" b="1" dirty="0" err="1">
                <a:solidFill>
                  <a:schemeClr val="tx1"/>
                </a:solidFill>
              </a:rPr>
              <a:t>sh</a:t>
            </a:r>
            <a:r>
              <a:rPr lang="en-GB" b="1" dirty="0">
                <a:solidFill>
                  <a:schemeClr val="tx1"/>
                </a:solidFill>
              </a:rPr>
              <a:t> — Execute the file using </a:t>
            </a:r>
            <a:r>
              <a:rPr lang="en-GB" b="1" dirty="0" err="1">
                <a:solidFill>
                  <a:schemeClr val="tx1"/>
                </a:solidFill>
              </a:rPr>
              <a:t>sh</a:t>
            </a:r>
            <a:r>
              <a:rPr lang="en-GB" b="1" dirty="0">
                <a:solidFill>
                  <a:schemeClr val="tx1"/>
                </a:solidFill>
              </a:rPr>
              <a:t>, the Bourne shell, or a compatible shell</a:t>
            </a:r>
          </a:p>
          <a:p>
            <a:pPr algn="l"/>
            <a:r>
              <a:rPr lang="en-GB" b="1" dirty="0">
                <a:solidFill>
                  <a:schemeClr val="tx1"/>
                </a:solidFill>
              </a:rPr>
              <a:t> #!/bin/</a:t>
            </a:r>
            <a:r>
              <a:rPr lang="en-GB" b="1" dirty="0" err="1">
                <a:solidFill>
                  <a:schemeClr val="tx1"/>
                </a:solidFill>
              </a:rPr>
              <a:t>csh</a:t>
            </a:r>
            <a:r>
              <a:rPr lang="en-GB" b="1" dirty="0">
                <a:solidFill>
                  <a:schemeClr val="tx1"/>
                </a:solidFill>
              </a:rPr>
              <a:t> — Execute the file using </a:t>
            </a:r>
            <a:r>
              <a:rPr lang="en-GB" b="1" dirty="0" err="1">
                <a:solidFill>
                  <a:schemeClr val="tx1"/>
                </a:solidFill>
              </a:rPr>
              <a:t>csh</a:t>
            </a:r>
            <a:r>
              <a:rPr lang="en-GB" b="1" dirty="0">
                <a:solidFill>
                  <a:schemeClr val="tx1"/>
                </a:solidFill>
              </a:rPr>
              <a:t>, the C shell, or a compatible shell</a:t>
            </a:r>
          </a:p>
          <a:p>
            <a:pPr algn="l"/>
            <a:r>
              <a:rPr lang="en-GB" b="1" dirty="0">
                <a:solidFill>
                  <a:schemeClr val="tx1"/>
                </a:solidFill>
              </a:rPr>
              <a:t> #!/</a:t>
            </a:r>
            <a:r>
              <a:rPr lang="en-GB" b="1" dirty="0" err="1">
                <a:solidFill>
                  <a:schemeClr val="tx1"/>
                </a:solidFill>
              </a:rPr>
              <a:t>usr</a:t>
            </a:r>
            <a:r>
              <a:rPr lang="en-GB" b="1" dirty="0">
                <a:solidFill>
                  <a:schemeClr val="tx1"/>
                </a:solidFill>
              </a:rPr>
              <a:t>/bin/</a:t>
            </a:r>
            <a:r>
              <a:rPr lang="en-GB" b="1" dirty="0" err="1">
                <a:solidFill>
                  <a:schemeClr val="tx1"/>
                </a:solidFill>
              </a:rPr>
              <a:t>perl</a:t>
            </a:r>
            <a:r>
              <a:rPr lang="en-GB" b="1" dirty="0">
                <a:solidFill>
                  <a:schemeClr val="tx1"/>
                </a:solidFill>
              </a:rPr>
              <a:t> -T — Execute using Perl with the option for taint checks </a:t>
            </a:r>
          </a:p>
          <a:p>
            <a:pPr algn="l"/>
            <a:r>
              <a:rPr lang="en-GB" b="1" dirty="0">
                <a:solidFill>
                  <a:schemeClr val="tx1"/>
                </a:solidFill>
              </a:rPr>
              <a:t>#!/</a:t>
            </a:r>
            <a:r>
              <a:rPr lang="en-GB" b="1" dirty="0" err="1">
                <a:solidFill>
                  <a:schemeClr val="tx1"/>
                </a:solidFill>
              </a:rPr>
              <a:t>usr</a:t>
            </a:r>
            <a:r>
              <a:rPr lang="en-GB" b="1" dirty="0">
                <a:solidFill>
                  <a:schemeClr val="tx1"/>
                </a:solidFill>
              </a:rPr>
              <a:t>/bin/</a:t>
            </a:r>
            <a:r>
              <a:rPr lang="en-GB" b="1" dirty="0" err="1">
                <a:solidFill>
                  <a:schemeClr val="tx1"/>
                </a:solidFill>
              </a:rPr>
              <a:t>php</a:t>
            </a:r>
            <a:r>
              <a:rPr lang="en-GB" b="1" dirty="0">
                <a:solidFill>
                  <a:schemeClr val="tx1"/>
                </a:solidFill>
              </a:rPr>
              <a:t> — Execute the file using the PHP command line interpreter</a:t>
            </a:r>
          </a:p>
          <a:p>
            <a:pPr algn="l"/>
            <a:r>
              <a:rPr lang="en-GB" b="1" dirty="0">
                <a:solidFill>
                  <a:schemeClr val="tx1"/>
                </a:solidFill>
              </a:rPr>
              <a:t> #!/</a:t>
            </a:r>
            <a:r>
              <a:rPr lang="en-GB" b="1" dirty="0" err="1">
                <a:solidFill>
                  <a:schemeClr val="tx1"/>
                </a:solidFill>
              </a:rPr>
              <a:t>usr</a:t>
            </a:r>
            <a:r>
              <a:rPr lang="en-GB" b="1" dirty="0">
                <a:solidFill>
                  <a:schemeClr val="tx1"/>
                </a:solidFill>
              </a:rPr>
              <a:t>/bin/python -O — Execute using Python with optimizations to code</a:t>
            </a:r>
          </a:p>
          <a:p>
            <a:pPr algn="l"/>
            <a:r>
              <a:rPr lang="en-GB" b="1" dirty="0">
                <a:solidFill>
                  <a:schemeClr val="tx1"/>
                </a:solidFill>
              </a:rPr>
              <a:t> #!/</a:t>
            </a:r>
            <a:r>
              <a:rPr lang="en-GB" b="1" dirty="0" err="1">
                <a:solidFill>
                  <a:schemeClr val="tx1"/>
                </a:solidFill>
              </a:rPr>
              <a:t>usr</a:t>
            </a:r>
            <a:r>
              <a:rPr lang="en-GB" b="1" dirty="0">
                <a:solidFill>
                  <a:schemeClr val="tx1"/>
                </a:solidFill>
              </a:rPr>
              <a:t>/bin/ruby — Execute using Ruby</a:t>
            </a:r>
          </a:p>
          <a:p>
            <a:pPr algn="l"/>
            <a:endParaRPr lang="en-GB" b="1" dirty="0">
              <a:solidFill>
                <a:schemeClr val="tx1"/>
              </a:solidFill>
            </a:endParaRPr>
          </a:p>
          <a:p>
            <a:pPr algn="l" fontAlgn="base"/>
            <a:r>
              <a:rPr lang="en-GB" b="1" dirty="0">
                <a:solidFill>
                  <a:schemeClr val="tx1"/>
                </a:solidFill>
              </a:rPr>
              <a:t>In Linux system, we have shell which interprets our UNIX commands. Now there are a number of shell in Unix system. Among them, there is a shell called bash which is very </a:t>
            </a:r>
            <a:r>
              <a:rPr lang="en-GB" b="1" dirty="0" err="1">
                <a:solidFill>
                  <a:schemeClr val="tx1"/>
                </a:solidFill>
              </a:rPr>
              <a:t>very</a:t>
            </a:r>
            <a:r>
              <a:rPr lang="en-GB" b="1" dirty="0">
                <a:solidFill>
                  <a:schemeClr val="tx1"/>
                </a:solidFill>
              </a:rPr>
              <a:t> common Linux and it has a long history. </a:t>
            </a:r>
          </a:p>
          <a:p>
            <a:pPr algn="l" fontAlgn="base"/>
            <a:r>
              <a:rPr lang="en-GB" b="1" dirty="0">
                <a:solidFill>
                  <a:schemeClr val="tx1"/>
                </a:solidFill>
              </a:rPr>
              <a:t>This is a by default shell in Linux.</a:t>
            </a:r>
          </a:p>
          <a:p>
            <a:pPr algn="l" fontAlgn="base"/>
            <a:r>
              <a:rPr lang="en-GB" b="1" dirty="0">
                <a:solidFill>
                  <a:schemeClr val="tx1"/>
                </a:solidFill>
              </a:rPr>
              <a:t>When you write a script (collection of </a:t>
            </a:r>
            <a:r>
              <a:rPr lang="en-GB" b="1" dirty="0" err="1">
                <a:solidFill>
                  <a:schemeClr val="tx1"/>
                </a:solidFill>
              </a:rPr>
              <a:t>unix</a:t>
            </a:r>
            <a:r>
              <a:rPr lang="en-GB" b="1" dirty="0">
                <a:solidFill>
                  <a:schemeClr val="tx1"/>
                </a:solidFill>
              </a:rPr>
              <a:t> commands and so on) you have a option to specify which shell it can be </a:t>
            </a:r>
          </a:p>
          <a:p>
            <a:pPr algn="l" fontAlgn="base"/>
            <a:r>
              <a:rPr lang="en-GB" b="1" dirty="0">
                <a:solidFill>
                  <a:schemeClr val="tx1"/>
                </a:solidFill>
              </a:rPr>
              <a:t>used. Generally you can specify which shell it </a:t>
            </a:r>
            <a:r>
              <a:rPr lang="en-GB" b="1" dirty="0" err="1">
                <a:solidFill>
                  <a:schemeClr val="tx1"/>
                </a:solidFill>
              </a:rPr>
              <a:t>wold</a:t>
            </a:r>
            <a:r>
              <a:rPr lang="en-GB" b="1" dirty="0">
                <a:solidFill>
                  <a:schemeClr val="tx1"/>
                </a:solidFill>
              </a:rPr>
              <a:t> be by using </a:t>
            </a:r>
            <a:r>
              <a:rPr lang="en-GB" b="1" u="sng" dirty="0">
                <a:solidFill>
                  <a:schemeClr val="tx1"/>
                </a:solidFill>
                <a:hlinkClick r:id="rId2"/>
              </a:rPr>
              <a:t>Shebang</a:t>
            </a:r>
            <a:r>
              <a:rPr lang="en-GB" b="1" u="sng" dirty="0">
                <a:solidFill>
                  <a:schemeClr val="tx1"/>
                </a:solidFill>
              </a:rPr>
              <a:t>.</a:t>
            </a:r>
          </a:p>
          <a:p>
            <a:pPr algn="l" fontAlgn="base"/>
            <a:r>
              <a:rPr lang="en-GB" b="1" dirty="0">
                <a:solidFill>
                  <a:schemeClr val="tx1"/>
                </a:solidFill>
              </a:rPr>
              <a:t>This operator allows the script to run by a specific shell on every occasion. So u may be using </a:t>
            </a:r>
            <a:r>
              <a:rPr lang="en-GB" b="1" dirty="0" err="1">
                <a:solidFill>
                  <a:schemeClr val="tx1"/>
                </a:solidFill>
              </a:rPr>
              <a:t>korn</a:t>
            </a:r>
            <a:r>
              <a:rPr lang="en-GB" b="1" dirty="0">
                <a:solidFill>
                  <a:schemeClr val="tx1"/>
                </a:solidFill>
              </a:rPr>
              <a:t> shell but if u run </a:t>
            </a:r>
          </a:p>
          <a:p>
            <a:pPr algn="l" fontAlgn="base"/>
            <a:r>
              <a:rPr lang="en-GB" b="1" dirty="0">
                <a:solidFill>
                  <a:schemeClr val="tx1"/>
                </a:solidFill>
              </a:rPr>
              <a:t>the script it’s still going to use the Bourne shell.</a:t>
            </a:r>
          </a:p>
          <a:p>
            <a:pPr algn="l"/>
            <a:endParaRPr lang="en-US" b="1" dirty="0">
              <a:solidFill>
                <a:schemeClr val="tx1"/>
              </a:solidFill>
            </a:endParaRPr>
          </a:p>
        </p:txBody>
      </p:sp>
    </p:spTree>
    <p:extLst>
      <p:ext uri="{BB962C8B-B14F-4D97-AF65-F5344CB8AC3E}">
        <p14:creationId xmlns:p14="http://schemas.microsoft.com/office/powerpoint/2010/main" val="2503462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456C5C7F-9BAC-48ED-99BB-83569455D97D}"/>
              </a:ext>
            </a:extLst>
          </p:cNvPr>
          <p:cNvPicPr>
            <a:picLocks noChangeAspect="1"/>
          </p:cNvPicPr>
          <p:nvPr/>
        </p:nvPicPr>
        <p:blipFill>
          <a:blip r:embed="rId2"/>
          <a:stretch>
            <a:fillRect/>
          </a:stretch>
        </p:blipFill>
        <p:spPr>
          <a:xfrm>
            <a:off x="0" y="2112782"/>
            <a:ext cx="8244408" cy="3028950"/>
          </a:xfrm>
          <a:prstGeom prst="rect">
            <a:avLst/>
          </a:prstGeom>
        </p:spPr>
      </p:pic>
      <p:pic>
        <p:nvPicPr>
          <p:cNvPr id="3" name="Picture 2">
            <a:extLst>
              <a:ext uri="{FF2B5EF4-FFF2-40B4-BE49-F238E27FC236}">
                <a16:creationId xmlns:a16="http://schemas.microsoft.com/office/drawing/2014/main" id="{9AB60CCA-F579-4168-82C3-1CEF1E3052DA}"/>
              </a:ext>
            </a:extLst>
          </p:cNvPr>
          <p:cNvPicPr>
            <a:picLocks noChangeAspect="1"/>
          </p:cNvPicPr>
          <p:nvPr/>
        </p:nvPicPr>
        <p:blipFill>
          <a:blip r:embed="rId3"/>
          <a:stretch>
            <a:fillRect/>
          </a:stretch>
        </p:blipFill>
        <p:spPr>
          <a:xfrm>
            <a:off x="-1832" y="-40817"/>
            <a:ext cx="8244407" cy="2153599"/>
          </a:xfrm>
          <a:prstGeom prst="rect">
            <a:avLst/>
          </a:prstGeom>
        </p:spPr>
      </p:pic>
    </p:spTree>
    <p:extLst>
      <p:ext uri="{BB962C8B-B14F-4D97-AF65-F5344CB8AC3E}">
        <p14:creationId xmlns:p14="http://schemas.microsoft.com/office/powerpoint/2010/main" val="32091559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C language for command</a:t>
            </a:r>
            <a:br>
              <a:rPr lang="en-GB" b="1" dirty="0">
                <a:solidFill>
                  <a:schemeClr val="tx1"/>
                </a:solidFill>
              </a:rPr>
            </a:br>
            <a:r>
              <a:rPr lang="en-GB" b="1" dirty="0">
                <a:solidFill>
                  <a:schemeClr val="tx1"/>
                </a:solidFill>
              </a:rPr>
              <a:t>The C language for command has a specific method for specifying a variable, a condition</a:t>
            </a:r>
            <a:br>
              <a:rPr lang="en-GB" b="1" dirty="0">
                <a:solidFill>
                  <a:schemeClr val="tx1"/>
                </a:solidFill>
              </a:rPr>
            </a:br>
            <a:r>
              <a:rPr lang="en-GB" b="1" dirty="0">
                <a:solidFill>
                  <a:schemeClr val="tx1"/>
                </a:solidFill>
              </a:rPr>
              <a:t>that must remain true for the iterations to continue, and a method for altering the variable</a:t>
            </a:r>
            <a:br>
              <a:rPr lang="en-GB" b="1" dirty="0">
                <a:solidFill>
                  <a:schemeClr val="tx1"/>
                </a:solidFill>
              </a:rPr>
            </a:br>
            <a:r>
              <a:rPr lang="en-GB" b="1" dirty="0">
                <a:solidFill>
                  <a:schemeClr val="tx1"/>
                </a:solidFill>
              </a:rPr>
              <a:t>for each iteration. When the specified condition becomes false, the for loop stops. The condition equation is defined using standard mathematical symbols. For example, consider the</a:t>
            </a:r>
            <a:br>
              <a:rPr lang="en-GB" b="1" dirty="0">
                <a:solidFill>
                  <a:schemeClr val="tx1"/>
                </a:solidFill>
              </a:rPr>
            </a:br>
            <a:r>
              <a:rPr lang="en-GB" b="1" dirty="0">
                <a:solidFill>
                  <a:schemeClr val="tx1"/>
                </a:solidFill>
              </a:rPr>
              <a:t>following C language code:</a:t>
            </a:r>
          </a:p>
          <a:p>
            <a:pPr algn="l"/>
            <a:br>
              <a:rPr lang="en-GB" b="1" dirty="0">
                <a:solidFill>
                  <a:schemeClr val="tx1"/>
                </a:solidFill>
              </a:rPr>
            </a:br>
            <a:r>
              <a:rPr lang="en-GB" b="1" dirty="0">
                <a:solidFill>
                  <a:schemeClr val="tx1"/>
                </a:solidFill>
              </a:rPr>
              <a:t>for (</a:t>
            </a:r>
            <a:r>
              <a:rPr lang="en-GB" b="1" dirty="0" err="1">
                <a:solidFill>
                  <a:schemeClr val="tx1"/>
                </a:solidFill>
              </a:rPr>
              <a:t>i</a:t>
            </a:r>
            <a:r>
              <a:rPr lang="en-GB" b="1" dirty="0">
                <a:solidFill>
                  <a:schemeClr val="tx1"/>
                </a:solidFill>
              </a:rPr>
              <a:t> = 0; </a:t>
            </a:r>
            <a:r>
              <a:rPr lang="en-GB" b="1" dirty="0" err="1">
                <a:solidFill>
                  <a:schemeClr val="tx1"/>
                </a:solidFill>
              </a:rPr>
              <a:t>i</a:t>
            </a:r>
            <a:r>
              <a:rPr lang="en-GB" b="1" dirty="0">
                <a:solidFill>
                  <a:schemeClr val="tx1"/>
                </a:solidFill>
              </a:rPr>
              <a:t> &lt; 10; </a:t>
            </a:r>
            <a:r>
              <a:rPr lang="en-GB" b="1" dirty="0" err="1">
                <a:solidFill>
                  <a:schemeClr val="tx1"/>
                </a:solidFill>
              </a:rPr>
              <a:t>i</a:t>
            </a:r>
            <a:r>
              <a:rPr lang="en-GB" b="1" dirty="0">
                <a:solidFill>
                  <a:schemeClr val="tx1"/>
                </a:solidFill>
              </a:rPr>
              <a:t>++)</a:t>
            </a:r>
            <a:br>
              <a:rPr lang="en-GB" b="1" dirty="0">
                <a:solidFill>
                  <a:schemeClr val="tx1"/>
                </a:solidFill>
              </a:rPr>
            </a:br>
            <a:r>
              <a:rPr lang="en-GB" b="1" dirty="0">
                <a:solidFill>
                  <a:schemeClr val="tx1"/>
                </a:solidFill>
              </a:rPr>
              <a:t>{</a:t>
            </a:r>
            <a:br>
              <a:rPr lang="en-GB" b="1" dirty="0">
                <a:solidFill>
                  <a:schemeClr val="tx1"/>
                </a:solidFill>
              </a:rPr>
            </a:br>
            <a:r>
              <a:rPr lang="en-GB" b="1" dirty="0" err="1">
                <a:solidFill>
                  <a:schemeClr val="tx1"/>
                </a:solidFill>
              </a:rPr>
              <a:t>printf</a:t>
            </a:r>
            <a:r>
              <a:rPr lang="en-GB" b="1" dirty="0">
                <a:solidFill>
                  <a:schemeClr val="tx1"/>
                </a:solidFill>
              </a:rPr>
              <a:t>("The next number is %d\n", </a:t>
            </a:r>
            <a:r>
              <a:rPr lang="en-GB" b="1" dirty="0" err="1">
                <a:solidFill>
                  <a:schemeClr val="tx1"/>
                </a:solidFill>
              </a:rPr>
              <a:t>i</a:t>
            </a:r>
            <a:r>
              <a:rPr lang="en-GB" b="1" dirty="0">
                <a:solidFill>
                  <a:schemeClr val="tx1"/>
                </a:solidFill>
              </a:rPr>
              <a:t>);</a:t>
            </a:r>
            <a:br>
              <a:rPr lang="en-GB" b="1" dirty="0">
                <a:solidFill>
                  <a:schemeClr val="tx1"/>
                </a:solidFill>
              </a:rPr>
            </a:br>
            <a:r>
              <a:rPr lang="en-GB" b="1" dirty="0">
                <a:solidFill>
                  <a:schemeClr val="tx1"/>
                </a:solidFill>
              </a:rPr>
              <a:t>}</a:t>
            </a:r>
          </a:p>
          <a:p>
            <a:pPr algn="l"/>
            <a:br>
              <a:rPr lang="en-GB" b="1" dirty="0">
                <a:solidFill>
                  <a:schemeClr val="tx1"/>
                </a:solidFill>
              </a:rPr>
            </a:br>
            <a:r>
              <a:rPr lang="en-GB" b="1" dirty="0">
                <a:solidFill>
                  <a:schemeClr val="tx1"/>
                </a:solidFill>
              </a:rPr>
              <a:t>This code produces a simple iteration loop, where the variable </a:t>
            </a:r>
            <a:r>
              <a:rPr lang="en-GB" b="1" dirty="0" err="1">
                <a:solidFill>
                  <a:schemeClr val="tx1"/>
                </a:solidFill>
              </a:rPr>
              <a:t>i</a:t>
            </a:r>
            <a:r>
              <a:rPr lang="en-GB" b="1" dirty="0">
                <a:solidFill>
                  <a:schemeClr val="tx1"/>
                </a:solidFill>
              </a:rPr>
              <a:t> is used as a counter. The</a:t>
            </a:r>
            <a:br>
              <a:rPr lang="en-GB" b="1" dirty="0">
                <a:solidFill>
                  <a:schemeClr val="tx1"/>
                </a:solidFill>
              </a:rPr>
            </a:br>
            <a:r>
              <a:rPr lang="en-GB" b="1" dirty="0">
                <a:solidFill>
                  <a:schemeClr val="tx1"/>
                </a:solidFill>
              </a:rPr>
              <a:t>first section assigns a default value to the variable. The middle section defines the condition under which the loop will iterate. When the defined condition becomes false, the for</a:t>
            </a:r>
            <a:br>
              <a:rPr lang="en-GB" b="1" dirty="0">
                <a:solidFill>
                  <a:schemeClr val="tx1"/>
                </a:solidFill>
              </a:rPr>
            </a:br>
            <a:r>
              <a:rPr lang="en-GB" b="1" dirty="0">
                <a:solidFill>
                  <a:schemeClr val="tx1"/>
                </a:solidFill>
              </a:rPr>
              <a:t>loop stops iterations. The last section defines the iteration process. After each iteration,</a:t>
            </a:r>
            <a:br>
              <a:rPr lang="en-GB" b="1" dirty="0">
                <a:solidFill>
                  <a:schemeClr val="tx1"/>
                </a:solidFill>
              </a:rPr>
            </a:br>
            <a:r>
              <a:rPr lang="en-GB" b="1" dirty="0">
                <a:solidFill>
                  <a:schemeClr val="tx1"/>
                </a:solidFill>
              </a:rPr>
              <a:t>the expression defined in the last section is executed. In this example, the </a:t>
            </a:r>
            <a:r>
              <a:rPr lang="en-GB" b="1" dirty="0" err="1">
                <a:solidFill>
                  <a:schemeClr val="tx1"/>
                </a:solidFill>
              </a:rPr>
              <a:t>i</a:t>
            </a:r>
            <a:r>
              <a:rPr lang="en-GB" b="1" dirty="0">
                <a:solidFill>
                  <a:schemeClr val="tx1"/>
                </a:solidFill>
              </a:rPr>
              <a:t> variable is</a:t>
            </a:r>
            <a:br>
              <a:rPr lang="en-GB" b="1" dirty="0">
                <a:solidFill>
                  <a:schemeClr val="tx1"/>
                </a:solidFill>
              </a:rPr>
            </a:br>
            <a:r>
              <a:rPr lang="en-GB" b="1" dirty="0">
                <a:solidFill>
                  <a:schemeClr val="tx1"/>
                </a:solidFill>
              </a:rPr>
              <a:t>incremented by one after each iteration. </a:t>
            </a:r>
            <a:br>
              <a:rPr lang="en-GB" b="1" dirty="0">
                <a:solidFill>
                  <a:schemeClr val="tx1"/>
                </a:solidFill>
              </a:rPr>
            </a:br>
            <a:endParaRPr lang="en-US" b="1" dirty="0">
              <a:solidFill>
                <a:schemeClr val="tx1"/>
              </a:solidFill>
            </a:endParaRPr>
          </a:p>
          <a:p>
            <a:pPr algn="l"/>
            <a:endParaRPr lang="en-US" dirty="0"/>
          </a:p>
        </p:txBody>
      </p:sp>
      <p:sp>
        <p:nvSpPr>
          <p:cNvPr id="3" name="Rectangle 2">
            <a:extLst>
              <a:ext uri="{FF2B5EF4-FFF2-40B4-BE49-F238E27FC236}">
                <a16:creationId xmlns:a16="http://schemas.microsoft.com/office/drawing/2014/main" id="{770C9454-7BBA-4DEB-8E36-AB5AF7B08C27}"/>
              </a:ext>
            </a:extLst>
          </p:cNvPr>
          <p:cNvSpPr/>
          <p:nvPr/>
        </p:nvSpPr>
        <p:spPr>
          <a:xfrm>
            <a:off x="0" y="1563638"/>
            <a:ext cx="3635896"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945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basic format of the C-style bash for loop:</a:t>
            </a:r>
          </a:p>
          <a:p>
            <a:pPr algn="l"/>
            <a:br>
              <a:rPr lang="en-GB" b="1" dirty="0">
                <a:solidFill>
                  <a:schemeClr val="tx1"/>
                </a:solidFill>
              </a:rPr>
            </a:br>
            <a:r>
              <a:rPr lang="en-GB" b="1" dirty="0">
                <a:solidFill>
                  <a:schemeClr val="tx1"/>
                </a:solidFill>
              </a:rPr>
              <a:t>for (( </a:t>
            </a:r>
            <a:r>
              <a:rPr lang="en-GB" b="1" i="1" dirty="0">
                <a:solidFill>
                  <a:schemeClr val="tx1"/>
                </a:solidFill>
              </a:rPr>
              <a:t>variable assignment </a:t>
            </a:r>
            <a:r>
              <a:rPr lang="en-GB" b="1" dirty="0">
                <a:solidFill>
                  <a:schemeClr val="tx1"/>
                </a:solidFill>
              </a:rPr>
              <a:t>; </a:t>
            </a:r>
            <a:r>
              <a:rPr lang="en-GB" b="1" i="1" dirty="0">
                <a:solidFill>
                  <a:schemeClr val="tx1"/>
                </a:solidFill>
              </a:rPr>
              <a:t>condition </a:t>
            </a:r>
            <a:r>
              <a:rPr lang="en-GB" b="1" dirty="0">
                <a:solidFill>
                  <a:schemeClr val="tx1"/>
                </a:solidFill>
              </a:rPr>
              <a:t>; </a:t>
            </a:r>
            <a:r>
              <a:rPr lang="en-GB" b="1" i="1" dirty="0">
                <a:solidFill>
                  <a:schemeClr val="tx1"/>
                </a:solidFill>
              </a:rPr>
              <a:t>iteration process </a:t>
            </a:r>
            <a:r>
              <a:rPr lang="en-GB" b="1" dirty="0">
                <a:solidFill>
                  <a:schemeClr val="tx1"/>
                </a:solidFill>
              </a:rPr>
              <a:t>)) </a:t>
            </a: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Here’s what a C-style for command looks like:</a:t>
            </a:r>
            <a:br>
              <a:rPr lang="en-GB" b="1" dirty="0">
                <a:solidFill>
                  <a:schemeClr val="tx1"/>
                </a:solidFill>
              </a:rPr>
            </a:br>
            <a:r>
              <a:rPr lang="en-GB" b="1" dirty="0">
                <a:solidFill>
                  <a:schemeClr val="tx1"/>
                </a:solidFill>
              </a:rPr>
              <a:t>for (( a = 1; a &lt; 10; a++ )) </a:t>
            </a:r>
            <a:br>
              <a:rPr lang="en-GB" b="1" dirty="0">
                <a:solidFill>
                  <a:schemeClr val="tx1"/>
                </a:solidFill>
              </a:rPr>
            </a:br>
            <a:endParaRPr lang="en-GB" b="1" dirty="0">
              <a:solidFill>
                <a:schemeClr val="tx1"/>
              </a:solidFill>
            </a:endParaRPr>
          </a:p>
          <a:p>
            <a:pPr algn="l"/>
            <a:r>
              <a:rPr lang="en-GB" b="1" dirty="0">
                <a:solidFill>
                  <a:schemeClr val="tx1"/>
                </a:solidFill>
              </a:rPr>
              <a:t>Notice that there are a couple of things that don’t follow the standard bash shell for</a:t>
            </a:r>
            <a:br>
              <a:rPr lang="en-GB" b="1" dirty="0">
                <a:solidFill>
                  <a:schemeClr val="tx1"/>
                </a:solidFill>
              </a:rPr>
            </a:br>
            <a:r>
              <a:rPr lang="en-GB" b="1" dirty="0">
                <a:solidFill>
                  <a:schemeClr val="tx1"/>
                </a:solidFill>
              </a:rPr>
              <a:t>method, not following bash rules:</a:t>
            </a:r>
            <a:br>
              <a:rPr lang="en-GB" b="1" dirty="0">
                <a:solidFill>
                  <a:schemeClr val="tx1"/>
                </a:solidFill>
              </a:rPr>
            </a:br>
            <a:r>
              <a:rPr lang="en-GB" b="1" dirty="0">
                <a:solidFill>
                  <a:schemeClr val="tx1"/>
                </a:solidFill>
              </a:rPr>
              <a:t>■ The assignment of the variable value can contain spaces.</a:t>
            </a:r>
            <a:br>
              <a:rPr lang="en-GB" b="1" dirty="0">
                <a:solidFill>
                  <a:schemeClr val="tx1"/>
                </a:solidFill>
              </a:rPr>
            </a:br>
            <a:r>
              <a:rPr lang="en-GB" b="1" dirty="0">
                <a:solidFill>
                  <a:schemeClr val="tx1"/>
                </a:solidFill>
              </a:rPr>
              <a:t>■ The variable in the condition isn’t preceded with a dollar sign.</a:t>
            </a:r>
            <a:br>
              <a:rPr lang="en-GB" b="1" dirty="0">
                <a:solidFill>
                  <a:schemeClr val="tx1"/>
                </a:solidFill>
              </a:rPr>
            </a:br>
            <a:r>
              <a:rPr lang="en-GB" b="1" dirty="0">
                <a:solidFill>
                  <a:schemeClr val="tx1"/>
                </a:solidFill>
              </a:rPr>
              <a:t>■ The equation for the iteration process doesn’t use the expr command format. </a:t>
            </a:r>
            <a:br>
              <a:rPr lang="en-GB" dirty="0"/>
            </a:br>
            <a:br>
              <a:rPr lang="en-GB" b="1" dirty="0">
                <a:solidFill>
                  <a:schemeClr val="tx1"/>
                </a:solidFill>
              </a:rPr>
            </a:br>
            <a:endParaRPr lang="en-US" b="1" dirty="0">
              <a:solidFill>
                <a:schemeClr val="tx1"/>
              </a:solidFill>
            </a:endParaRPr>
          </a:p>
          <a:p>
            <a:pPr algn="l"/>
            <a:endParaRPr lang="en-US" dirty="0"/>
          </a:p>
        </p:txBody>
      </p:sp>
      <p:sp>
        <p:nvSpPr>
          <p:cNvPr id="2" name="Rectangle 1">
            <a:extLst>
              <a:ext uri="{FF2B5EF4-FFF2-40B4-BE49-F238E27FC236}">
                <a16:creationId xmlns:a16="http://schemas.microsoft.com/office/drawing/2014/main" id="{19E611AD-C2DC-4D95-84DE-A97ACAC51DD2}"/>
              </a:ext>
            </a:extLst>
          </p:cNvPr>
          <p:cNvSpPr/>
          <p:nvPr/>
        </p:nvSpPr>
        <p:spPr>
          <a:xfrm>
            <a:off x="0" y="1131590"/>
            <a:ext cx="39239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011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
        <p:nvSpPr>
          <p:cNvPr id="3" name="Text Placeholder 9">
            <a:extLst>
              <a:ext uri="{FF2B5EF4-FFF2-40B4-BE49-F238E27FC236}">
                <a16:creationId xmlns:a16="http://schemas.microsoft.com/office/drawing/2014/main" id="{F784F25A-7DDD-4C66-BDAA-5F3694415D74}"/>
              </a:ext>
            </a:extLst>
          </p:cNvPr>
          <p:cNvSpPr>
            <a:spLocks noGrp="1"/>
          </p:cNvSpPr>
          <p:nvPr/>
        </p:nvSpPr>
        <p:spPr>
          <a:xfrm>
            <a:off x="0" y="133747"/>
            <a:ext cx="9144000" cy="4876006"/>
          </a:xfrm>
          <a:prstGeom prst="rect">
            <a:avLst/>
          </a:prstGeom>
        </p:spPr>
        <p:txBody>
          <a:bodyPr anchor="t"/>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US" dirty="0"/>
          </a:p>
        </p:txBody>
      </p:sp>
      <p:pic>
        <p:nvPicPr>
          <p:cNvPr id="4" name="Picture 3">
            <a:extLst>
              <a:ext uri="{FF2B5EF4-FFF2-40B4-BE49-F238E27FC236}">
                <a16:creationId xmlns:a16="http://schemas.microsoft.com/office/drawing/2014/main" id="{26FDADD9-0B08-4C58-86FE-52D5824C4158}"/>
              </a:ext>
            </a:extLst>
          </p:cNvPr>
          <p:cNvPicPr>
            <a:picLocks noChangeAspect="1" noChangeArrowheads="1"/>
          </p:cNvPicPr>
          <p:nvPr/>
        </p:nvPicPr>
        <p:blipFill>
          <a:blip r:embed="rId2"/>
          <a:srcRect/>
          <a:stretch>
            <a:fillRect/>
          </a:stretch>
        </p:blipFill>
        <p:spPr bwMode="auto">
          <a:xfrm>
            <a:off x="0" y="133747"/>
            <a:ext cx="8532440" cy="1695251"/>
          </a:xfrm>
          <a:prstGeom prst="rect">
            <a:avLst/>
          </a:prstGeom>
          <a:noFill/>
          <a:ln w="9525">
            <a:noFill/>
            <a:miter lim="800000"/>
            <a:headEnd/>
            <a:tailEnd/>
          </a:ln>
        </p:spPr>
      </p:pic>
      <p:pic>
        <p:nvPicPr>
          <p:cNvPr id="5" name="Picture 4">
            <a:extLst>
              <a:ext uri="{FF2B5EF4-FFF2-40B4-BE49-F238E27FC236}">
                <a16:creationId xmlns:a16="http://schemas.microsoft.com/office/drawing/2014/main" id="{F300D367-A329-47C4-8069-F17B763C91AC}"/>
              </a:ext>
            </a:extLst>
          </p:cNvPr>
          <p:cNvPicPr>
            <a:picLocks noChangeAspect="1" noChangeArrowheads="1"/>
          </p:cNvPicPr>
          <p:nvPr/>
        </p:nvPicPr>
        <p:blipFill>
          <a:blip r:embed="rId3"/>
          <a:srcRect/>
          <a:stretch>
            <a:fillRect/>
          </a:stretch>
        </p:blipFill>
        <p:spPr bwMode="auto">
          <a:xfrm>
            <a:off x="0" y="1913409"/>
            <a:ext cx="8532440" cy="2095500"/>
          </a:xfrm>
          <a:prstGeom prst="rect">
            <a:avLst/>
          </a:prstGeom>
          <a:noFill/>
          <a:ln w="9525">
            <a:noFill/>
            <a:miter lim="800000"/>
            <a:headEnd/>
            <a:tailEnd/>
          </a:ln>
        </p:spPr>
      </p:pic>
    </p:spTree>
    <p:extLst>
      <p:ext uri="{BB962C8B-B14F-4D97-AF65-F5344CB8AC3E}">
        <p14:creationId xmlns:p14="http://schemas.microsoft.com/office/powerpoint/2010/main" val="2603492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415328B8-3404-4AA8-9745-A75D6CC25680}"/>
              </a:ext>
            </a:extLst>
          </p:cNvPr>
          <p:cNvPicPr>
            <a:picLocks noChangeAspect="1"/>
          </p:cNvPicPr>
          <p:nvPr/>
        </p:nvPicPr>
        <p:blipFill>
          <a:blip r:embed="rId2"/>
          <a:stretch>
            <a:fillRect/>
          </a:stretch>
        </p:blipFill>
        <p:spPr>
          <a:xfrm>
            <a:off x="-1317" y="590945"/>
            <a:ext cx="8172401" cy="2053381"/>
          </a:xfrm>
          <a:prstGeom prst="rect">
            <a:avLst/>
          </a:prstGeom>
        </p:spPr>
      </p:pic>
      <p:pic>
        <p:nvPicPr>
          <p:cNvPr id="3" name="Picture 2">
            <a:extLst>
              <a:ext uri="{FF2B5EF4-FFF2-40B4-BE49-F238E27FC236}">
                <a16:creationId xmlns:a16="http://schemas.microsoft.com/office/drawing/2014/main" id="{E3E177DC-C887-4F04-997A-DED7DD94CD5C}"/>
              </a:ext>
            </a:extLst>
          </p:cNvPr>
          <p:cNvPicPr>
            <a:picLocks noChangeAspect="1"/>
          </p:cNvPicPr>
          <p:nvPr/>
        </p:nvPicPr>
        <p:blipFill>
          <a:blip r:embed="rId3"/>
          <a:stretch>
            <a:fillRect/>
          </a:stretch>
        </p:blipFill>
        <p:spPr>
          <a:xfrm>
            <a:off x="0" y="2676525"/>
            <a:ext cx="8172400" cy="2466975"/>
          </a:xfrm>
          <a:prstGeom prst="rect">
            <a:avLst/>
          </a:prstGeom>
        </p:spPr>
      </p:pic>
    </p:spTree>
    <p:extLst>
      <p:ext uri="{BB962C8B-B14F-4D97-AF65-F5344CB8AC3E}">
        <p14:creationId xmlns:p14="http://schemas.microsoft.com/office/powerpoint/2010/main" val="1216401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The while Command </a:t>
            </a:r>
          </a:p>
          <a:p>
            <a:pPr algn="l"/>
            <a:r>
              <a:rPr lang="en-US" sz="1800" b="1" dirty="0">
                <a:solidFill>
                  <a:schemeClr val="tx1"/>
                </a:solidFill>
              </a:rPr>
              <a:t>The while command is somewhat of a cross between the if-then statement and the for</a:t>
            </a:r>
            <a:br>
              <a:rPr lang="en-US" sz="1800" b="1" dirty="0">
                <a:solidFill>
                  <a:schemeClr val="tx1"/>
                </a:solidFill>
              </a:rPr>
            </a:br>
            <a:r>
              <a:rPr lang="en-US" sz="1800" b="1" dirty="0">
                <a:solidFill>
                  <a:schemeClr val="tx1"/>
                </a:solidFill>
              </a:rPr>
              <a:t>loop. The while command allows you to define a command to test and then loop through a</a:t>
            </a:r>
            <a:br>
              <a:rPr lang="en-US" sz="1800" b="1" dirty="0">
                <a:solidFill>
                  <a:schemeClr val="tx1"/>
                </a:solidFill>
              </a:rPr>
            </a:br>
            <a:r>
              <a:rPr lang="en-US" sz="1800" b="1" dirty="0">
                <a:solidFill>
                  <a:schemeClr val="tx1"/>
                </a:solidFill>
              </a:rPr>
              <a:t>set of commands for as long as the defined test command returns a zero exit status. It tests</a:t>
            </a:r>
            <a:br>
              <a:rPr lang="en-US" sz="1800" b="1" dirty="0">
                <a:solidFill>
                  <a:schemeClr val="tx1"/>
                </a:solidFill>
              </a:rPr>
            </a:br>
            <a:r>
              <a:rPr lang="en-US" sz="1800" b="1" dirty="0">
                <a:solidFill>
                  <a:schemeClr val="tx1"/>
                </a:solidFill>
              </a:rPr>
              <a:t>the test command at the start of each iteration. When the test command returns a nonzero exit status, the while command stops executing the set of commands.</a:t>
            </a:r>
            <a:br>
              <a:rPr lang="en-US" sz="1800" b="1" dirty="0">
                <a:solidFill>
                  <a:schemeClr val="tx1"/>
                </a:solidFill>
              </a:rPr>
            </a:br>
            <a:r>
              <a:rPr lang="en-US" sz="1800" b="1" dirty="0">
                <a:solidFill>
                  <a:schemeClr val="tx1"/>
                </a:solidFill>
              </a:rPr>
              <a:t>Basic while format</a:t>
            </a:r>
            <a:br>
              <a:rPr lang="en-US" sz="1800" b="1" dirty="0">
                <a:solidFill>
                  <a:schemeClr val="tx1"/>
                </a:solidFill>
              </a:rPr>
            </a:br>
            <a:r>
              <a:rPr lang="en-US" sz="1800" b="1" dirty="0">
                <a:solidFill>
                  <a:schemeClr val="tx1"/>
                </a:solidFill>
              </a:rPr>
              <a:t>Here’s the format of the while command:</a:t>
            </a:r>
          </a:p>
          <a:p>
            <a:pPr algn="l"/>
            <a:br>
              <a:rPr lang="en-US" sz="1800" b="1" dirty="0">
                <a:solidFill>
                  <a:schemeClr val="tx1"/>
                </a:solidFill>
              </a:rPr>
            </a:br>
            <a:r>
              <a:rPr lang="en-US" sz="1800" b="1" dirty="0">
                <a:solidFill>
                  <a:schemeClr val="tx1"/>
                </a:solidFill>
              </a:rPr>
              <a:t>while </a:t>
            </a:r>
            <a:r>
              <a:rPr lang="en-US" sz="1800" b="1" i="1" dirty="0">
                <a:solidFill>
                  <a:schemeClr val="tx1"/>
                </a:solidFill>
              </a:rPr>
              <a:t>test command</a:t>
            </a:r>
            <a:br>
              <a:rPr lang="en-US" sz="1800" b="1" i="1" dirty="0">
                <a:solidFill>
                  <a:schemeClr val="tx1"/>
                </a:solidFill>
              </a:rPr>
            </a:br>
            <a:r>
              <a:rPr lang="en-US" sz="1800" b="1" dirty="0">
                <a:solidFill>
                  <a:schemeClr val="tx1"/>
                </a:solidFill>
              </a:rPr>
              <a:t>do</a:t>
            </a:r>
            <a:br>
              <a:rPr lang="en-US" sz="1800" b="1" dirty="0">
                <a:solidFill>
                  <a:schemeClr val="tx1"/>
                </a:solidFill>
              </a:rPr>
            </a:br>
            <a:r>
              <a:rPr lang="en-US" sz="1800" b="1" i="1" dirty="0">
                <a:solidFill>
                  <a:schemeClr val="tx1"/>
                </a:solidFill>
              </a:rPr>
              <a:t>other commands</a:t>
            </a:r>
            <a:br>
              <a:rPr lang="en-US" sz="1800" b="1" i="1" dirty="0">
                <a:solidFill>
                  <a:schemeClr val="tx1"/>
                </a:solidFill>
              </a:rPr>
            </a:br>
            <a:r>
              <a:rPr lang="en-US" sz="1800" b="1" dirty="0">
                <a:solidFill>
                  <a:schemeClr val="tx1"/>
                </a:solidFill>
              </a:rPr>
              <a:t>done </a:t>
            </a:r>
            <a:br>
              <a:rPr lang="en-US" sz="1800" b="1" dirty="0">
                <a:solidFill>
                  <a:schemeClr val="tx1"/>
                </a:solidFill>
              </a:rPr>
            </a:br>
            <a:br>
              <a:rPr lang="en-US" sz="2000" b="1" u="sng" dirty="0">
                <a:solidFill>
                  <a:schemeClr val="tx1"/>
                </a:solidFill>
              </a:rPr>
            </a:br>
            <a:endParaRPr lang="en-US" sz="2000" b="1" u="sng" dirty="0">
              <a:solidFill>
                <a:schemeClr val="tx1"/>
              </a:solidFill>
            </a:endParaRPr>
          </a:p>
          <a:p>
            <a:pPr algn="l"/>
            <a:endParaRPr lang="en-US" sz="2000" b="1" u="sng" dirty="0">
              <a:solidFill>
                <a:schemeClr val="tx1"/>
              </a:solidFill>
            </a:endParaRPr>
          </a:p>
        </p:txBody>
      </p:sp>
      <p:sp>
        <p:nvSpPr>
          <p:cNvPr id="2" name="Rectangle 1">
            <a:extLst>
              <a:ext uri="{FF2B5EF4-FFF2-40B4-BE49-F238E27FC236}">
                <a16:creationId xmlns:a16="http://schemas.microsoft.com/office/drawing/2014/main" id="{586505A6-AC53-48BA-BD38-F2AB8CB6D6A6}"/>
              </a:ext>
            </a:extLst>
          </p:cNvPr>
          <p:cNvSpPr/>
          <p:nvPr/>
        </p:nvSpPr>
        <p:spPr>
          <a:xfrm>
            <a:off x="0" y="2571750"/>
            <a:ext cx="241176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306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a:t>
            </a:r>
            <a:r>
              <a:rPr lang="en-US" sz="1800" b="1" i="1" dirty="0">
                <a:solidFill>
                  <a:schemeClr val="tx1"/>
                </a:solidFill>
              </a:rPr>
              <a:t>test command </a:t>
            </a:r>
            <a:r>
              <a:rPr lang="en-US" sz="1800" b="1" dirty="0">
                <a:solidFill>
                  <a:schemeClr val="tx1"/>
                </a:solidFill>
              </a:rPr>
              <a:t>defined in the while command is the exact same format as in if-then</a:t>
            </a:r>
            <a:br>
              <a:rPr lang="en-US" sz="1800" b="1" dirty="0">
                <a:solidFill>
                  <a:schemeClr val="tx1"/>
                </a:solidFill>
              </a:rPr>
            </a:br>
            <a:r>
              <a:rPr lang="en-US" sz="1800" b="1" dirty="0">
                <a:solidFill>
                  <a:schemeClr val="tx1"/>
                </a:solidFill>
              </a:rPr>
              <a:t>statements . As in the </a:t>
            </a:r>
            <a:r>
              <a:rPr lang="en-US" sz="1800" b="1" u="sng" dirty="0">
                <a:solidFill>
                  <a:schemeClr val="tx1"/>
                </a:solidFill>
              </a:rPr>
              <a:t>if-then statement</a:t>
            </a:r>
            <a:r>
              <a:rPr lang="en-US" sz="1800" b="1" dirty="0">
                <a:solidFill>
                  <a:schemeClr val="tx1"/>
                </a:solidFill>
              </a:rPr>
              <a:t>, you can use any normal bash shell</a:t>
            </a:r>
            <a:br>
              <a:rPr lang="en-US" sz="1800" b="1" dirty="0">
                <a:solidFill>
                  <a:schemeClr val="tx1"/>
                </a:solidFill>
              </a:rPr>
            </a:br>
            <a:r>
              <a:rPr lang="en-US" sz="1800" b="1" dirty="0">
                <a:solidFill>
                  <a:schemeClr val="tx1"/>
                </a:solidFill>
              </a:rPr>
              <a:t>command, or you can use the test command to test for conditions, such as variable values.</a:t>
            </a:r>
            <a:br>
              <a:rPr lang="en-US" sz="1800" b="1" dirty="0">
                <a:solidFill>
                  <a:schemeClr val="tx1"/>
                </a:solidFill>
              </a:rPr>
            </a:br>
            <a:r>
              <a:rPr lang="en-US" sz="1800" b="1" dirty="0">
                <a:solidFill>
                  <a:schemeClr val="tx1"/>
                </a:solidFill>
              </a:rPr>
              <a:t>The key to the while command is that the exit status of the </a:t>
            </a:r>
            <a:r>
              <a:rPr lang="en-US" sz="1800" b="1" i="1" dirty="0">
                <a:solidFill>
                  <a:schemeClr val="tx1"/>
                </a:solidFill>
              </a:rPr>
              <a:t>test command </a:t>
            </a:r>
            <a:r>
              <a:rPr lang="en-US" sz="1800" b="1" dirty="0">
                <a:solidFill>
                  <a:schemeClr val="tx1"/>
                </a:solidFill>
              </a:rPr>
              <a:t>specified</a:t>
            </a:r>
            <a:br>
              <a:rPr lang="en-US" sz="1800" b="1" dirty="0">
                <a:solidFill>
                  <a:schemeClr val="tx1"/>
                </a:solidFill>
              </a:rPr>
            </a:br>
            <a:r>
              <a:rPr lang="en-US" sz="1800" b="1" dirty="0">
                <a:solidFill>
                  <a:schemeClr val="tx1"/>
                </a:solidFill>
              </a:rPr>
              <a:t>must change, based on the commands run during the loop. If the exit status never changes,</a:t>
            </a:r>
            <a:br>
              <a:rPr lang="en-US" sz="1800" b="1" dirty="0">
                <a:solidFill>
                  <a:schemeClr val="tx1"/>
                </a:solidFill>
              </a:rPr>
            </a:br>
            <a:r>
              <a:rPr lang="en-US" sz="1800" b="1" dirty="0">
                <a:solidFill>
                  <a:schemeClr val="tx1"/>
                </a:solidFill>
              </a:rPr>
              <a:t>the while loop will get stuck in an infinite loop.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D9EA3E5B-D177-428C-A46E-4F9902043357}"/>
              </a:ext>
            </a:extLst>
          </p:cNvPr>
          <p:cNvPicPr>
            <a:picLocks noChangeAspect="1"/>
          </p:cNvPicPr>
          <p:nvPr/>
        </p:nvPicPr>
        <p:blipFill>
          <a:blip r:embed="rId2"/>
          <a:stretch>
            <a:fillRect/>
          </a:stretch>
        </p:blipFill>
        <p:spPr>
          <a:xfrm>
            <a:off x="0" y="3147814"/>
            <a:ext cx="8172400" cy="1995686"/>
          </a:xfrm>
          <a:prstGeom prst="rect">
            <a:avLst/>
          </a:prstGeom>
        </p:spPr>
      </p:pic>
      <p:pic>
        <p:nvPicPr>
          <p:cNvPr id="3" name="Picture 2">
            <a:extLst>
              <a:ext uri="{FF2B5EF4-FFF2-40B4-BE49-F238E27FC236}">
                <a16:creationId xmlns:a16="http://schemas.microsoft.com/office/drawing/2014/main" id="{3C3E57B7-51FF-4495-8220-33E97DBD4B15}"/>
              </a:ext>
            </a:extLst>
          </p:cNvPr>
          <p:cNvPicPr>
            <a:picLocks noChangeAspect="1"/>
          </p:cNvPicPr>
          <p:nvPr/>
        </p:nvPicPr>
        <p:blipFill>
          <a:blip r:embed="rId3"/>
          <a:stretch>
            <a:fillRect/>
          </a:stretch>
        </p:blipFill>
        <p:spPr>
          <a:xfrm>
            <a:off x="1542" y="1635692"/>
            <a:ext cx="8170858" cy="1533525"/>
          </a:xfrm>
          <a:prstGeom prst="rect">
            <a:avLst/>
          </a:prstGeom>
        </p:spPr>
      </p:pic>
    </p:spTree>
    <p:extLst>
      <p:ext uri="{BB962C8B-B14F-4D97-AF65-F5344CB8AC3E}">
        <p14:creationId xmlns:p14="http://schemas.microsoft.com/office/powerpoint/2010/main" val="22254017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0" y="1"/>
            <a:ext cx="7740352" cy="1707654"/>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3219822"/>
            <a:ext cx="7740352" cy="1584176"/>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0" y="1707654"/>
            <a:ext cx="7740352" cy="1512168"/>
          </a:xfrm>
          <a:prstGeom prst="rect">
            <a:avLst/>
          </a:prstGeom>
          <a:noFill/>
          <a:ln w="9525">
            <a:noFill/>
            <a:miter lim="800000"/>
            <a:headEnd/>
            <a:tailEnd/>
          </a:ln>
        </p:spPr>
      </p:pic>
    </p:spTree>
    <p:extLst>
      <p:ext uri="{BB962C8B-B14F-4D97-AF65-F5344CB8AC3E}">
        <p14:creationId xmlns:p14="http://schemas.microsoft.com/office/powerpoint/2010/main" val="1381568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800" b="1" u="sng" dirty="0">
                <a:solidFill>
                  <a:schemeClr val="tx1"/>
                </a:solidFill>
              </a:rPr>
              <a:t>Using multiple test commands</a:t>
            </a:r>
            <a:br>
              <a:rPr lang="en-GB" b="1" dirty="0">
                <a:solidFill>
                  <a:schemeClr val="tx1"/>
                </a:solidFill>
              </a:rPr>
            </a:br>
            <a:r>
              <a:rPr lang="en-GB" b="1" dirty="0">
                <a:solidFill>
                  <a:schemeClr val="tx1"/>
                </a:solidFill>
              </a:rPr>
              <a:t>The while command allows you to define multiple test commands on the while statement</a:t>
            </a:r>
            <a:br>
              <a:rPr lang="en-GB" b="1" dirty="0">
                <a:solidFill>
                  <a:schemeClr val="tx1"/>
                </a:solidFill>
              </a:rPr>
            </a:br>
            <a:r>
              <a:rPr lang="en-GB" b="1" dirty="0">
                <a:solidFill>
                  <a:schemeClr val="tx1"/>
                </a:solidFill>
              </a:rPr>
              <a:t>line. Only the exit status of the last test command is used to determine when the loop</a:t>
            </a:r>
            <a:br>
              <a:rPr lang="en-GB" b="1" dirty="0">
                <a:solidFill>
                  <a:schemeClr val="tx1"/>
                </a:solidFill>
              </a:rPr>
            </a:br>
            <a:r>
              <a:rPr lang="en-GB" b="1" dirty="0">
                <a:solidFill>
                  <a:schemeClr val="tx1"/>
                </a:solidFill>
              </a:rPr>
              <a:t>stops. This can cause some interesting results if you’re not careful. </a:t>
            </a:r>
            <a:br>
              <a:rPr lang="en-GB" b="1" dirty="0">
                <a:solidFill>
                  <a:schemeClr val="tx1"/>
                </a:solidFill>
              </a:rPr>
            </a:br>
            <a:endParaRPr lang="en-GB" b="1" dirty="0">
              <a:solidFill>
                <a:schemeClr val="tx1"/>
              </a:solidFill>
            </a:endParaRPr>
          </a:p>
          <a:p>
            <a:pPr algn="l"/>
            <a:r>
              <a:rPr lang="sv-SE" b="1" dirty="0">
                <a:solidFill>
                  <a:schemeClr val="tx1"/>
                </a:solidFill>
              </a:rPr>
              <a:t>while echo $var1</a:t>
            </a:r>
            <a:br>
              <a:rPr lang="sv-SE" b="1" dirty="0">
                <a:solidFill>
                  <a:schemeClr val="tx1"/>
                </a:solidFill>
              </a:rPr>
            </a:br>
            <a:r>
              <a:rPr lang="sv-SE" b="1" dirty="0">
                <a:solidFill>
                  <a:schemeClr val="tx1"/>
                </a:solidFill>
              </a:rPr>
              <a:t>	[ $var1 -ge 0 ] </a:t>
            </a:r>
            <a:br>
              <a:rPr lang="sv-SE" b="1" dirty="0">
                <a:solidFill>
                  <a:schemeClr val="tx1"/>
                </a:solidFill>
              </a:rPr>
            </a:br>
            <a:r>
              <a:rPr lang="sv-SE" b="1" dirty="0">
                <a:solidFill>
                  <a:schemeClr val="tx1"/>
                </a:solidFill>
              </a:rPr>
              <a:t>do</a:t>
            </a:r>
          </a:p>
          <a:p>
            <a:pPr algn="l"/>
            <a:r>
              <a:rPr lang="sv-SE" b="1" dirty="0">
                <a:solidFill>
                  <a:schemeClr val="tx1"/>
                </a:solidFill>
              </a:rPr>
              <a:t> ............</a:t>
            </a:r>
          </a:p>
          <a:p>
            <a:pPr algn="l"/>
            <a:r>
              <a:rPr lang="sv-SE" b="1" dirty="0">
                <a:solidFill>
                  <a:schemeClr val="tx1"/>
                </a:solidFill>
              </a:rPr>
              <a:t>done</a:t>
            </a:r>
          </a:p>
          <a:p>
            <a:pPr algn="l"/>
            <a:endParaRPr lang="en-GB" b="1" dirty="0">
              <a:solidFill>
                <a:schemeClr val="tx1"/>
              </a:solidFill>
            </a:endParaRPr>
          </a:p>
          <a:p>
            <a:pPr algn="l"/>
            <a:r>
              <a:rPr lang="en-GB" sz="1600" b="1" dirty="0">
                <a:solidFill>
                  <a:schemeClr val="tx1"/>
                </a:solidFill>
              </a:rPr>
              <a:t>This demonstrates that in a multi-command while statement, all the test commands are</a:t>
            </a:r>
            <a:br>
              <a:rPr lang="en-GB" sz="1600" b="1" dirty="0">
                <a:solidFill>
                  <a:schemeClr val="tx1"/>
                </a:solidFill>
              </a:rPr>
            </a:br>
            <a:r>
              <a:rPr lang="en-GB" sz="1600" b="1" dirty="0">
                <a:solidFill>
                  <a:schemeClr val="tx1"/>
                </a:solidFill>
              </a:rPr>
              <a:t>executed in each iteration, including the last iteration when the last test command fails.</a:t>
            </a:r>
            <a:br>
              <a:rPr lang="en-GB" sz="1600" b="1" dirty="0">
                <a:solidFill>
                  <a:schemeClr val="tx1"/>
                </a:solidFill>
              </a:rPr>
            </a:br>
            <a:r>
              <a:rPr lang="en-GB" sz="1600" b="1" dirty="0">
                <a:solidFill>
                  <a:schemeClr val="tx1"/>
                </a:solidFill>
              </a:rPr>
              <a:t>Be careful of this. Another thing to be careful of is how you specify the multiple test commands. Note </a:t>
            </a:r>
          </a:p>
          <a:p>
            <a:pPr algn="l"/>
            <a:r>
              <a:rPr lang="en-GB" sz="1600" b="1" dirty="0">
                <a:solidFill>
                  <a:schemeClr val="tx1"/>
                </a:solidFill>
              </a:rPr>
              <a:t>that each test command is on a separate line! SECOND CONDITION ONLY MATTER.</a:t>
            </a:r>
          </a:p>
          <a:p>
            <a:pPr algn="l"/>
            <a:br>
              <a:rPr lang="en-GB" dirty="0"/>
            </a:br>
            <a:endParaRPr lang="en-US" b="1" dirty="0">
              <a:solidFill>
                <a:schemeClr val="tx1"/>
              </a:solidFill>
            </a:endParaRPr>
          </a:p>
        </p:txBody>
      </p:sp>
      <p:sp>
        <p:nvSpPr>
          <p:cNvPr id="3" name="Rectangle 2"/>
          <p:cNvSpPr/>
          <p:nvPr/>
        </p:nvSpPr>
        <p:spPr>
          <a:xfrm>
            <a:off x="0" y="1131590"/>
            <a:ext cx="2843808"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8B31FC2-B3BE-47E0-845B-50DAAE9E7F41}"/>
              </a:ext>
            </a:extLst>
          </p:cNvPr>
          <p:cNvPicPr>
            <a:picLocks noChangeAspect="1"/>
          </p:cNvPicPr>
          <p:nvPr/>
        </p:nvPicPr>
        <p:blipFill>
          <a:blip r:embed="rId2"/>
          <a:stretch>
            <a:fillRect/>
          </a:stretch>
        </p:blipFill>
        <p:spPr>
          <a:xfrm>
            <a:off x="0" y="3644522"/>
            <a:ext cx="8244408" cy="1368152"/>
          </a:xfrm>
          <a:prstGeom prst="rect">
            <a:avLst/>
          </a:prstGeom>
        </p:spPr>
      </p:pic>
    </p:spTree>
    <p:extLst>
      <p:ext uri="{BB962C8B-B14F-4D97-AF65-F5344CB8AC3E}">
        <p14:creationId xmlns:p14="http://schemas.microsoft.com/office/powerpoint/2010/main" val="1856469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92545"/>
            <a:ext cx="8058150" cy="201622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0" y="1995686"/>
            <a:ext cx="8100392" cy="2774429"/>
          </a:xfrm>
          <a:prstGeom prst="rect">
            <a:avLst/>
          </a:prstGeom>
          <a:noFill/>
          <a:ln w="9525">
            <a:noFill/>
            <a:miter lim="800000"/>
            <a:headEnd/>
            <a:tailEnd/>
          </a:ln>
        </p:spPr>
      </p:pic>
    </p:spTree>
    <p:extLst>
      <p:ext uri="{BB962C8B-B14F-4D97-AF65-F5344CB8AC3E}">
        <p14:creationId xmlns:p14="http://schemas.microsoft.com/office/powerpoint/2010/main" val="350668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r>
              <a:rPr lang="en-US" b="1" dirty="0">
                <a:solidFill>
                  <a:schemeClr val="tx1"/>
                </a:solidFill>
              </a:rPr>
              <a:t>ls command, basically lists the contents of a directory.</a:t>
            </a:r>
          </a:p>
          <a:p>
            <a:pPr algn="l"/>
            <a:r>
              <a:rPr lang="en-US" b="1" dirty="0">
                <a:solidFill>
                  <a:schemeClr val="tx1"/>
                </a:solidFill>
              </a:rPr>
              <a:t>ls -l : this command makes a long list of the contents of the directory, along with the file permissions, </a:t>
            </a:r>
            <a:r>
              <a:rPr lang="en-US" b="1" dirty="0" err="1">
                <a:solidFill>
                  <a:schemeClr val="tx1"/>
                </a:solidFill>
              </a:rPr>
              <a:t>user,modification</a:t>
            </a:r>
            <a:r>
              <a:rPr lang="en-US" b="1" dirty="0">
                <a:solidFill>
                  <a:schemeClr val="tx1"/>
                </a:solidFill>
              </a:rPr>
              <a:t> time, etc.</a:t>
            </a: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r>
              <a:rPr lang="en-US" b="1" dirty="0">
                <a:solidFill>
                  <a:schemeClr val="tx1"/>
                </a:solidFill>
              </a:rPr>
              <a:t>ls -</a:t>
            </a:r>
            <a:r>
              <a:rPr lang="en-US" b="1" dirty="0" err="1">
                <a:solidFill>
                  <a:schemeClr val="tx1"/>
                </a:solidFill>
              </a:rPr>
              <a:t>lrt</a:t>
            </a:r>
            <a:r>
              <a:rPr lang="en-US" b="1" dirty="0">
                <a:solidFill>
                  <a:schemeClr val="tx1"/>
                </a:solidFill>
              </a:rPr>
              <a:t> command lists the contents of the directory with all the details, in reverse order of their modification time (older files will be displayed first).</a:t>
            </a:r>
          </a:p>
          <a:p>
            <a:pPr algn="l"/>
            <a:endParaRPr lang="en-US" b="1" dirty="0">
              <a:solidFill>
                <a:schemeClr val="tx1"/>
              </a:solidFill>
            </a:endParaRPr>
          </a:p>
        </p:txBody>
      </p:sp>
      <p:pic>
        <p:nvPicPr>
          <p:cNvPr id="2" name="Picture 1"/>
          <p:cNvPicPr>
            <a:picLocks noChangeAspect="1"/>
          </p:cNvPicPr>
          <p:nvPr/>
        </p:nvPicPr>
        <p:blipFill>
          <a:blip r:embed="rId2" cstate="print"/>
          <a:stretch>
            <a:fillRect/>
          </a:stretch>
        </p:blipFill>
        <p:spPr>
          <a:xfrm>
            <a:off x="179512" y="1419622"/>
            <a:ext cx="7632848" cy="1944216"/>
          </a:xfrm>
          <a:prstGeom prst="rect">
            <a:avLst/>
          </a:prstGeom>
        </p:spPr>
      </p:pic>
      <p:sp>
        <p:nvSpPr>
          <p:cNvPr id="4" name="Rectangle 3"/>
          <p:cNvSpPr/>
          <p:nvPr/>
        </p:nvSpPr>
        <p:spPr>
          <a:xfrm>
            <a:off x="0" y="771550"/>
            <a:ext cx="3955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5840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The until Command </a:t>
            </a:r>
            <a:br>
              <a:rPr lang="en-US" sz="2000" b="1" u="sng" dirty="0">
                <a:solidFill>
                  <a:schemeClr val="tx1"/>
                </a:solidFill>
              </a:rPr>
            </a:br>
            <a:r>
              <a:rPr lang="en-GB" sz="1800" b="1" dirty="0">
                <a:solidFill>
                  <a:schemeClr val="tx1"/>
                </a:solidFill>
              </a:rPr>
              <a:t>The until command works in exactly the opposite way from the while command. The</a:t>
            </a:r>
            <a:br>
              <a:rPr lang="en-GB" sz="1800" b="1" dirty="0">
                <a:solidFill>
                  <a:schemeClr val="tx1"/>
                </a:solidFill>
              </a:rPr>
            </a:br>
            <a:r>
              <a:rPr lang="en-GB" sz="1800" b="1" dirty="0">
                <a:solidFill>
                  <a:schemeClr val="tx1"/>
                </a:solidFill>
              </a:rPr>
              <a:t>until command requires that you specify a test command that normally produces a nonzero exit status. As long as the exit status of the test command is non-zero, the bash shell</a:t>
            </a:r>
            <a:br>
              <a:rPr lang="en-GB" sz="1800" b="1" dirty="0">
                <a:solidFill>
                  <a:schemeClr val="tx1"/>
                </a:solidFill>
              </a:rPr>
            </a:br>
            <a:r>
              <a:rPr lang="en-GB" sz="1800" b="1" dirty="0">
                <a:solidFill>
                  <a:schemeClr val="tx1"/>
                </a:solidFill>
              </a:rPr>
              <a:t>executes the commands listed in the loop. When the test command returns a zero exit status, the loop stops.</a:t>
            </a:r>
            <a:br>
              <a:rPr lang="en-GB" sz="1800" b="1" dirty="0">
                <a:solidFill>
                  <a:schemeClr val="tx1"/>
                </a:solidFill>
              </a:rPr>
            </a:br>
            <a:r>
              <a:rPr lang="en-GB" sz="1800" b="1" dirty="0">
                <a:solidFill>
                  <a:schemeClr val="tx1"/>
                </a:solidFill>
              </a:rPr>
              <a:t>As you would expect, the format of the until command is:</a:t>
            </a:r>
          </a:p>
          <a:p>
            <a:pPr algn="l"/>
            <a:br>
              <a:rPr lang="en-GB" sz="1800" b="1" dirty="0">
                <a:solidFill>
                  <a:schemeClr val="tx1"/>
                </a:solidFill>
              </a:rPr>
            </a:br>
            <a:r>
              <a:rPr lang="en-GB" sz="1800" b="1" dirty="0">
                <a:solidFill>
                  <a:schemeClr val="tx1"/>
                </a:solidFill>
              </a:rPr>
              <a:t>until test </a:t>
            </a:r>
            <a:r>
              <a:rPr lang="en-GB" sz="1800" b="1" i="1" dirty="0">
                <a:solidFill>
                  <a:schemeClr val="tx1"/>
                </a:solidFill>
              </a:rPr>
              <a:t>commands</a:t>
            </a:r>
            <a:br>
              <a:rPr lang="en-GB" sz="1800" b="1" i="1" dirty="0">
                <a:solidFill>
                  <a:schemeClr val="tx1"/>
                </a:solidFill>
              </a:rPr>
            </a:br>
            <a:r>
              <a:rPr lang="en-GB" sz="1800" b="1" dirty="0">
                <a:solidFill>
                  <a:schemeClr val="tx1"/>
                </a:solidFill>
              </a:rPr>
              <a:t>do</a:t>
            </a:r>
            <a:br>
              <a:rPr lang="en-GB" sz="1800" b="1" dirty="0">
                <a:solidFill>
                  <a:schemeClr val="tx1"/>
                </a:solidFill>
              </a:rPr>
            </a:br>
            <a:r>
              <a:rPr lang="en-GB" sz="1800" b="1" i="1" dirty="0">
                <a:solidFill>
                  <a:schemeClr val="tx1"/>
                </a:solidFill>
              </a:rPr>
              <a:t>other commands</a:t>
            </a:r>
            <a:br>
              <a:rPr lang="en-GB" sz="1800" b="1" i="1" dirty="0">
                <a:solidFill>
                  <a:schemeClr val="tx1"/>
                </a:solidFill>
              </a:rPr>
            </a:br>
            <a:r>
              <a:rPr lang="en-GB" sz="1800" b="1" dirty="0">
                <a:solidFill>
                  <a:schemeClr val="tx1"/>
                </a:solidFill>
              </a:rPr>
              <a:t>done</a:t>
            </a:r>
          </a:p>
          <a:p>
            <a:pPr algn="l"/>
            <a:br>
              <a:rPr lang="en-GB" sz="1800" b="1" dirty="0">
                <a:solidFill>
                  <a:schemeClr val="tx1"/>
                </a:solidFill>
              </a:rPr>
            </a:br>
            <a:r>
              <a:rPr lang="en-GB" sz="1800" b="1" dirty="0">
                <a:solidFill>
                  <a:schemeClr val="tx1"/>
                </a:solidFill>
              </a:rPr>
              <a:t>Similar to the while command, you can have more than one </a:t>
            </a:r>
            <a:r>
              <a:rPr lang="en-GB" sz="1800" b="1" i="1" dirty="0">
                <a:solidFill>
                  <a:schemeClr val="tx1"/>
                </a:solidFill>
              </a:rPr>
              <a:t>test command </a:t>
            </a:r>
            <a:r>
              <a:rPr lang="en-GB" sz="1800" b="1" dirty="0">
                <a:solidFill>
                  <a:schemeClr val="tx1"/>
                </a:solidFill>
              </a:rPr>
              <a:t>in the until</a:t>
            </a:r>
            <a:br>
              <a:rPr lang="en-GB" sz="1800" b="1" dirty="0">
                <a:solidFill>
                  <a:schemeClr val="tx1"/>
                </a:solidFill>
              </a:rPr>
            </a:br>
            <a:r>
              <a:rPr lang="en-GB" sz="1800" b="1" dirty="0">
                <a:solidFill>
                  <a:schemeClr val="tx1"/>
                </a:solidFill>
              </a:rPr>
              <a:t>command statement. Only the exit status of the last command determines if the bash shell</a:t>
            </a:r>
            <a:br>
              <a:rPr lang="en-GB" sz="1800" b="1" dirty="0">
                <a:solidFill>
                  <a:schemeClr val="tx1"/>
                </a:solidFill>
              </a:rPr>
            </a:br>
            <a:r>
              <a:rPr lang="en-GB" sz="1800" b="1" dirty="0">
                <a:solidFill>
                  <a:schemeClr val="tx1"/>
                </a:solidFill>
              </a:rPr>
              <a:t>executes the </a:t>
            </a:r>
            <a:r>
              <a:rPr lang="en-GB" sz="1800" b="1" i="1" dirty="0">
                <a:solidFill>
                  <a:schemeClr val="tx1"/>
                </a:solidFill>
              </a:rPr>
              <a:t>other commands </a:t>
            </a:r>
            <a:r>
              <a:rPr lang="en-GB" sz="1800" b="1" dirty="0">
                <a:solidFill>
                  <a:schemeClr val="tx1"/>
                </a:solidFill>
              </a:rPr>
              <a:t>defined. </a:t>
            </a:r>
            <a:br>
              <a:rPr lang="en-GB" sz="2000" dirty="0"/>
            </a:br>
            <a:endParaRPr lang="en-US" sz="2000" b="1" u="sng" dirty="0">
              <a:solidFill>
                <a:schemeClr val="tx1"/>
              </a:solidFill>
            </a:endParaRPr>
          </a:p>
        </p:txBody>
      </p:sp>
      <p:sp>
        <p:nvSpPr>
          <p:cNvPr id="3" name="Rectangle 2"/>
          <p:cNvSpPr/>
          <p:nvPr/>
        </p:nvSpPr>
        <p:spPr>
          <a:xfrm>
            <a:off x="0" y="2283718"/>
            <a:ext cx="2411760"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814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0" y="2931790"/>
            <a:ext cx="8100392" cy="15621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339502"/>
            <a:ext cx="8100392" cy="2314575"/>
          </a:xfrm>
          <a:prstGeom prst="rect">
            <a:avLst/>
          </a:prstGeom>
          <a:noFill/>
          <a:ln w="9525">
            <a:noFill/>
            <a:miter lim="800000"/>
            <a:headEnd/>
            <a:tailEnd/>
          </a:ln>
        </p:spPr>
      </p:pic>
    </p:spTree>
    <p:extLst>
      <p:ext uri="{BB962C8B-B14F-4D97-AF65-F5344CB8AC3E}">
        <p14:creationId xmlns:p14="http://schemas.microsoft.com/office/powerpoint/2010/main" val="38308779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Nesting Loops </a:t>
            </a:r>
            <a:br>
              <a:rPr lang="en-US" sz="2000" b="1" u="sng" dirty="0">
                <a:solidFill>
                  <a:schemeClr val="tx1"/>
                </a:solidFill>
              </a:rPr>
            </a:br>
            <a:r>
              <a:rPr lang="en-GB" sz="1800" b="1" dirty="0">
                <a:solidFill>
                  <a:schemeClr val="tx1"/>
                </a:solidFill>
              </a:rPr>
              <a:t>A loop statement can use any other type of command within the loop, including other</a:t>
            </a:r>
            <a:br>
              <a:rPr lang="en-GB" sz="1800" b="1" dirty="0">
                <a:solidFill>
                  <a:schemeClr val="tx1"/>
                </a:solidFill>
              </a:rPr>
            </a:br>
            <a:r>
              <a:rPr lang="en-GB" sz="1800" b="1" dirty="0">
                <a:solidFill>
                  <a:schemeClr val="tx1"/>
                </a:solidFill>
              </a:rPr>
              <a:t>loop commands. This is called a </a:t>
            </a:r>
            <a:r>
              <a:rPr lang="en-GB" sz="1800" b="1" i="1" dirty="0">
                <a:solidFill>
                  <a:schemeClr val="tx1"/>
                </a:solidFill>
              </a:rPr>
              <a:t>nested loop</a:t>
            </a:r>
            <a:r>
              <a:rPr lang="en-GB" sz="1800" b="1" dirty="0">
                <a:solidFill>
                  <a:schemeClr val="tx1"/>
                </a:solidFill>
              </a:rPr>
              <a:t>. </a:t>
            </a:r>
            <a:br>
              <a:rPr lang="en-GB" sz="2000" dirty="0"/>
            </a:br>
            <a:endParaRPr lang="en-US" sz="2000" b="1" u="sng"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0" y="2931790"/>
            <a:ext cx="8172400" cy="1968054"/>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0" y="915566"/>
            <a:ext cx="8172400" cy="1944216"/>
          </a:xfrm>
          <a:prstGeom prst="rect">
            <a:avLst/>
          </a:prstGeom>
          <a:noFill/>
          <a:ln w="9525">
            <a:noFill/>
            <a:miter lim="800000"/>
            <a:headEnd/>
            <a:tailEnd/>
          </a:ln>
        </p:spPr>
      </p:pic>
    </p:spTree>
    <p:extLst>
      <p:ext uri="{BB962C8B-B14F-4D97-AF65-F5344CB8AC3E}">
        <p14:creationId xmlns:p14="http://schemas.microsoft.com/office/powerpoint/2010/main" val="39220864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Looping on File Data </a:t>
            </a:r>
            <a:br>
              <a:rPr lang="en-US" sz="1800" b="1" u="sng" dirty="0">
                <a:solidFill>
                  <a:schemeClr val="tx1"/>
                </a:solidFill>
              </a:rPr>
            </a:br>
            <a:r>
              <a:rPr lang="en-GB" sz="1800" b="1" dirty="0">
                <a:solidFill>
                  <a:schemeClr val="tx1"/>
                </a:solidFill>
              </a:rPr>
              <a:t>Often, you must iterate through items stored inside a file. This requires combining two of</a:t>
            </a:r>
            <a:br>
              <a:rPr lang="en-GB" sz="1800" b="1" dirty="0">
                <a:solidFill>
                  <a:schemeClr val="tx1"/>
                </a:solidFill>
              </a:rPr>
            </a:br>
            <a:r>
              <a:rPr lang="en-GB" sz="1800" b="1" dirty="0">
                <a:solidFill>
                  <a:schemeClr val="tx1"/>
                </a:solidFill>
              </a:rPr>
              <a:t>the techniques covered:</a:t>
            </a:r>
            <a:br>
              <a:rPr lang="en-GB" sz="1800" b="1" dirty="0">
                <a:solidFill>
                  <a:schemeClr val="tx1"/>
                </a:solidFill>
              </a:rPr>
            </a:br>
            <a:r>
              <a:rPr lang="en-GB" sz="1800" b="1" dirty="0">
                <a:solidFill>
                  <a:schemeClr val="tx1"/>
                </a:solidFill>
              </a:rPr>
              <a:t>■ Using nested loops</a:t>
            </a:r>
            <a:br>
              <a:rPr lang="en-GB" sz="1800" b="1" dirty="0">
                <a:solidFill>
                  <a:schemeClr val="tx1"/>
                </a:solidFill>
              </a:rPr>
            </a:br>
            <a:r>
              <a:rPr lang="en-GB" sz="1800" b="1" dirty="0">
                <a:solidFill>
                  <a:schemeClr val="tx1"/>
                </a:solidFill>
              </a:rPr>
              <a:t>■ Changing the IFS environment variable</a:t>
            </a:r>
            <a:br>
              <a:rPr lang="en-GB" sz="1800" b="1" dirty="0">
                <a:solidFill>
                  <a:schemeClr val="tx1"/>
                </a:solidFill>
              </a:rPr>
            </a:br>
            <a:r>
              <a:rPr lang="en-GB" sz="1800" b="1" dirty="0">
                <a:solidFill>
                  <a:schemeClr val="tx1"/>
                </a:solidFill>
              </a:rPr>
              <a:t>By changing the IFS environment variable, you can force the for command to handle each</a:t>
            </a:r>
            <a:br>
              <a:rPr lang="en-GB" sz="1800" b="1" dirty="0">
                <a:solidFill>
                  <a:schemeClr val="tx1"/>
                </a:solidFill>
              </a:rPr>
            </a:br>
            <a:r>
              <a:rPr lang="en-GB" sz="1800" b="1" dirty="0">
                <a:solidFill>
                  <a:schemeClr val="tx1"/>
                </a:solidFill>
              </a:rPr>
              <a:t>line in the file as a separate item for processing, even if the data contains spaces. After</a:t>
            </a:r>
            <a:br>
              <a:rPr lang="en-GB" sz="1800" b="1" dirty="0">
                <a:solidFill>
                  <a:schemeClr val="tx1"/>
                </a:solidFill>
              </a:rPr>
            </a:br>
            <a:r>
              <a:rPr lang="en-GB" sz="1800" b="1" dirty="0">
                <a:solidFill>
                  <a:schemeClr val="tx1"/>
                </a:solidFill>
              </a:rPr>
              <a:t>you’ve extracted an individual line in the file, you may have to loop again to extract data</a:t>
            </a:r>
            <a:br>
              <a:rPr lang="en-GB" sz="1800" b="1" dirty="0">
                <a:solidFill>
                  <a:schemeClr val="tx1"/>
                </a:solidFill>
              </a:rPr>
            </a:br>
            <a:r>
              <a:rPr lang="en-GB" sz="1800" b="1" dirty="0">
                <a:solidFill>
                  <a:schemeClr val="tx1"/>
                </a:solidFill>
              </a:rPr>
              <a:t>contained within it. </a:t>
            </a:r>
            <a:br>
              <a:rPr lang="en-GB" sz="1800" b="1" dirty="0">
                <a:solidFill>
                  <a:schemeClr val="tx1"/>
                </a:solidFill>
              </a:rPr>
            </a:br>
            <a:endParaRPr lang="en-US" sz="1800" b="1" u="sng" dirty="0">
              <a:solidFill>
                <a:schemeClr val="tx1"/>
              </a:solidFill>
            </a:endParaRPr>
          </a:p>
        </p:txBody>
      </p:sp>
    </p:spTree>
    <p:extLst>
      <p:ext uri="{BB962C8B-B14F-4D97-AF65-F5344CB8AC3E}">
        <p14:creationId xmlns:p14="http://schemas.microsoft.com/office/powerpoint/2010/main" val="1579924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following is an example of doing just that:</a:t>
            </a:r>
            <a:br>
              <a:rPr lang="en-GB" b="1" dirty="0">
                <a:solidFill>
                  <a:schemeClr val="tx1"/>
                </a:solidFill>
              </a:rPr>
            </a:br>
            <a:r>
              <a:rPr lang="en-GB" b="1" dirty="0">
                <a:solidFill>
                  <a:schemeClr val="tx1"/>
                </a:solidFill>
              </a:rPr>
              <a:t>#!/bin/bash</a:t>
            </a:r>
            <a:br>
              <a:rPr lang="en-GB" b="1" dirty="0">
                <a:solidFill>
                  <a:schemeClr val="tx1"/>
                </a:solidFill>
              </a:rPr>
            </a:br>
            <a:r>
              <a:rPr lang="en-GB" b="1" dirty="0">
                <a:solidFill>
                  <a:schemeClr val="tx1"/>
                </a:solidFill>
              </a:rPr>
              <a:t># changing the IFS value</a:t>
            </a:r>
            <a:br>
              <a:rPr lang="en-GB" b="1" dirty="0">
                <a:solidFill>
                  <a:schemeClr val="tx1"/>
                </a:solidFill>
              </a:rPr>
            </a:br>
            <a:r>
              <a:rPr lang="en-GB" b="1" dirty="0">
                <a:solidFill>
                  <a:schemeClr val="tx1"/>
                </a:solidFill>
              </a:rPr>
              <a:t>IFS.OLD=$IFS</a:t>
            </a:r>
            <a:br>
              <a:rPr lang="en-GB" b="1" dirty="0">
                <a:solidFill>
                  <a:schemeClr val="tx1"/>
                </a:solidFill>
              </a:rPr>
            </a:br>
            <a:r>
              <a:rPr lang="en-GB" b="1" dirty="0">
                <a:solidFill>
                  <a:schemeClr val="tx1"/>
                </a:solidFill>
              </a:rPr>
              <a:t>IFS=$'\n'</a:t>
            </a:r>
            <a:br>
              <a:rPr lang="en-GB" b="1" dirty="0">
                <a:solidFill>
                  <a:schemeClr val="tx1"/>
                </a:solidFill>
              </a:rPr>
            </a:br>
            <a:r>
              <a:rPr lang="en-GB" b="1" dirty="0">
                <a:solidFill>
                  <a:schemeClr val="tx1"/>
                </a:solidFill>
              </a:rPr>
              <a:t>for entry in $(cat /etc/</a:t>
            </a:r>
            <a:r>
              <a:rPr lang="en-GB" b="1" dirty="0" err="1">
                <a:solidFill>
                  <a:schemeClr val="tx1"/>
                </a:solidFill>
              </a:rPr>
              <a:t>passwd</a:t>
            </a:r>
            <a:r>
              <a:rPr lang="en-GB" b="1" dirty="0">
                <a:solidFill>
                  <a:schemeClr val="tx1"/>
                </a:solidFill>
              </a:rPr>
              <a:t>)</a:t>
            </a:r>
            <a:br>
              <a:rPr lang="en-GB" b="1" dirty="0">
                <a:solidFill>
                  <a:schemeClr val="tx1"/>
                </a:solidFill>
              </a:rPr>
            </a:br>
            <a:r>
              <a:rPr lang="en-GB" b="1" dirty="0">
                <a:solidFill>
                  <a:schemeClr val="tx1"/>
                </a:solidFill>
              </a:rPr>
              <a:t>do</a:t>
            </a:r>
            <a:br>
              <a:rPr lang="en-GB" b="1" dirty="0">
                <a:solidFill>
                  <a:schemeClr val="tx1"/>
                </a:solidFill>
              </a:rPr>
            </a:br>
            <a:r>
              <a:rPr lang="en-GB" b="1" dirty="0">
                <a:solidFill>
                  <a:schemeClr val="tx1"/>
                </a:solidFill>
              </a:rPr>
              <a:t>echo "Values in $entry –"</a:t>
            </a:r>
            <a:br>
              <a:rPr lang="en-GB" b="1" dirty="0">
                <a:solidFill>
                  <a:schemeClr val="tx1"/>
                </a:solidFill>
              </a:rPr>
            </a:br>
            <a:r>
              <a:rPr lang="en-GB" b="1" dirty="0">
                <a:solidFill>
                  <a:schemeClr val="tx1"/>
                </a:solidFill>
              </a:rPr>
              <a:t>IFS=:</a:t>
            </a:r>
            <a:br>
              <a:rPr lang="en-GB" b="1" dirty="0">
                <a:solidFill>
                  <a:schemeClr val="tx1"/>
                </a:solidFill>
              </a:rPr>
            </a:br>
            <a:r>
              <a:rPr lang="en-GB" b="1" dirty="0">
                <a:solidFill>
                  <a:schemeClr val="tx1"/>
                </a:solidFill>
              </a:rPr>
              <a:t>for value in $entry </a:t>
            </a:r>
          </a:p>
          <a:p>
            <a:pPr algn="l"/>
            <a:r>
              <a:rPr lang="en-GB" sz="1800" b="1" dirty="0">
                <a:solidFill>
                  <a:schemeClr val="tx1"/>
                </a:solidFill>
              </a:rPr>
              <a:t>do</a:t>
            </a:r>
            <a:br>
              <a:rPr lang="en-GB" sz="1800" b="1" dirty="0">
                <a:solidFill>
                  <a:schemeClr val="tx1"/>
                </a:solidFill>
              </a:rPr>
            </a:br>
            <a:r>
              <a:rPr lang="en-GB" sz="1800" b="1" dirty="0">
                <a:solidFill>
                  <a:schemeClr val="tx1"/>
                </a:solidFill>
              </a:rPr>
              <a:t>echo " $value"</a:t>
            </a:r>
            <a:br>
              <a:rPr lang="en-GB" sz="1800" b="1" dirty="0">
                <a:solidFill>
                  <a:schemeClr val="tx1"/>
                </a:solidFill>
              </a:rPr>
            </a:br>
            <a:r>
              <a:rPr lang="en-GB" sz="1800" b="1" dirty="0">
                <a:solidFill>
                  <a:schemeClr val="tx1"/>
                </a:solidFill>
              </a:rPr>
              <a:t>done</a:t>
            </a:r>
            <a:br>
              <a:rPr lang="en-GB" sz="1800" b="1" dirty="0">
                <a:solidFill>
                  <a:schemeClr val="tx1"/>
                </a:solidFill>
              </a:rPr>
            </a:br>
            <a:r>
              <a:rPr lang="en-GB" sz="1800" b="1" dirty="0">
                <a:solidFill>
                  <a:schemeClr val="tx1"/>
                </a:solidFill>
              </a:rPr>
              <a:t>done</a:t>
            </a:r>
            <a:br>
              <a:rPr lang="en-GB" sz="1800" b="1" dirty="0">
                <a:solidFill>
                  <a:schemeClr val="tx1"/>
                </a:solidFill>
              </a:rPr>
            </a:br>
            <a:r>
              <a:rPr lang="en-GB" sz="1800" b="1" dirty="0">
                <a:solidFill>
                  <a:schemeClr val="tx1"/>
                </a:solidFill>
              </a:rPr>
              <a:t>$</a:t>
            </a:r>
            <a:br>
              <a:rPr lang="en-GB" sz="1800" b="1" dirty="0">
                <a:solidFill>
                  <a:schemeClr val="tx1"/>
                </a:solidFill>
              </a:rPr>
            </a:br>
            <a:r>
              <a:rPr lang="en-GB" sz="1800" b="1" dirty="0">
                <a:solidFill>
                  <a:schemeClr val="tx1"/>
                </a:solidFill>
              </a:rPr>
              <a:t>This script uses two different IFS values to parse the data. The first IFS value parses the</a:t>
            </a:r>
            <a:br>
              <a:rPr lang="en-GB" sz="1800" b="1" dirty="0">
                <a:solidFill>
                  <a:schemeClr val="tx1"/>
                </a:solidFill>
              </a:rPr>
            </a:br>
            <a:r>
              <a:rPr lang="en-GB" sz="1800" b="1" dirty="0">
                <a:solidFill>
                  <a:schemeClr val="tx1"/>
                </a:solidFill>
              </a:rPr>
              <a:t>individual lines in the /etc/</a:t>
            </a:r>
            <a:r>
              <a:rPr lang="en-GB" sz="1800" b="1" dirty="0" err="1">
                <a:solidFill>
                  <a:schemeClr val="tx1"/>
                </a:solidFill>
              </a:rPr>
              <a:t>passwd</a:t>
            </a:r>
            <a:r>
              <a:rPr lang="en-GB" sz="1800" b="1" dirty="0">
                <a:solidFill>
                  <a:schemeClr val="tx1"/>
                </a:solidFill>
              </a:rPr>
              <a:t> file. The inner for loop next changes the IFS value</a:t>
            </a:r>
            <a:br>
              <a:rPr lang="en-GB" sz="1800" b="1" dirty="0">
                <a:solidFill>
                  <a:schemeClr val="tx1"/>
                </a:solidFill>
              </a:rPr>
            </a:br>
            <a:r>
              <a:rPr lang="en-GB" sz="1800" b="1" dirty="0">
                <a:solidFill>
                  <a:schemeClr val="tx1"/>
                </a:solidFill>
              </a:rPr>
              <a:t>to the colon, which allows you to parse the individual values within the /etc/</a:t>
            </a:r>
            <a:r>
              <a:rPr lang="en-GB" sz="1800" b="1" dirty="0" err="1">
                <a:solidFill>
                  <a:schemeClr val="tx1"/>
                </a:solidFill>
              </a:rPr>
              <a:t>passwd</a:t>
            </a:r>
            <a:br>
              <a:rPr lang="en-GB" sz="1800" b="1" dirty="0">
                <a:solidFill>
                  <a:schemeClr val="tx1"/>
                </a:solidFill>
              </a:rPr>
            </a:br>
            <a:r>
              <a:rPr lang="en-GB" sz="1800" b="1" dirty="0">
                <a:solidFill>
                  <a:schemeClr val="tx1"/>
                </a:solidFill>
              </a:rPr>
              <a:t>lines.</a:t>
            </a:r>
            <a:br>
              <a:rPr lang="en-GB" sz="1100" dirty="0"/>
            </a:br>
            <a:endParaRPr lang="en-US" sz="1100" b="1" dirty="0">
              <a:solidFill>
                <a:schemeClr val="tx1"/>
              </a:solidFill>
            </a:endParaRPr>
          </a:p>
        </p:txBody>
      </p:sp>
    </p:spTree>
    <p:extLst>
      <p:ext uri="{BB962C8B-B14F-4D97-AF65-F5344CB8AC3E}">
        <p14:creationId xmlns:p14="http://schemas.microsoft.com/office/powerpoint/2010/main" val="42195635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600" b="1" dirty="0">
                <a:solidFill>
                  <a:schemeClr val="tx1"/>
                </a:solidFill>
              </a:rPr>
              <a:t>When you run this script, you get output something like this:</a:t>
            </a:r>
            <a:br>
              <a:rPr lang="en-GB" sz="1600" b="1" dirty="0">
                <a:solidFill>
                  <a:schemeClr val="tx1"/>
                </a:solidFill>
              </a:rPr>
            </a:br>
            <a:r>
              <a:rPr lang="en-GB" sz="1600" b="1" dirty="0">
                <a:solidFill>
                  <a:schemeClr val="tx1"/>
                </a:solidFill>
              </a:rPr>
              <a:t>Values in rich:x:501:501:Rich Blum:/home/rich:/bin/bash -</a:t>
            </a:r>
            <a:br>
              <a:rPr lang="en-GB" sz="1600" b="1" dirty="0">
                <a:solidFill>
                  <a:schemeClr val="tx1"/>
                </a:solidFill>
              </a:rPr>
            </a:br>
            <a:r>
              <a:rPr lang="en-GB" sz="1600" b="1" dirty="0">
                <a:solidFill>
                  <a:schemeClr val="tx1"/>
                </a:solidFill>
              </a:rPr>
              <a:t>rich</a:t>
            </a:r>
            <a:br>
              <a:rPr lang="en-GB" sz="1600" b="1" dirty="0">
                <a:solidFill>
                  <a:schemeClr val="tx1"/>
                </a:solidFill>
              </a:rPr>
            </a:br>
            <a:r>
              <a:rPr lang="en-GB" sz="1600" b="1" dirty="0">
                <a:solidFill>
                  <a:schemeClr val="tx1"/>
                </a:solidFill>
              </a:rPr>
              <a:t>x</a:t>
            </a:r>
            <a:br>
              <a:rPr lang="en-GB" sz="1600" b="1" dirty="0">
                <a:solidFill>
                  <a:schemeClr val="tx1"/>
                </a:solidFill>
              </a:rPr>
            </a:br>
            <a:r>
              <a:rPr lang="en-GB" sz="1600" b="1" dirty="0">
                <a:solidFill>
                  <a:schemeClr val="tx1"/>
                </a:solidFill>
              </a:rPr>
              <a:t>501</a:t>
            </a:r>
            <a:br>
              <a:rPr lang="en-GB" sz="1600" b="1" dirty="0">
                <a:solidFill>
                  <a:schemeClr val="tx1"/>
                </a:solidFill>
              </a:rPr>
            </a:br>
            <a:r>
              <a:rPr lang="en-GB" sz="1600" b="1" dirty="0">
                <a:solidFill>
                  <a:schemeClr val="tx1"/>
                </a:solidFill>
              </a:rPr>
              <a:t>501</a:t>
            </a:r>
            <a:br>
              <a:rPr lang="en-GB" sz="1600" b="1" dirty="0">
                <a:solidFill>
                  <a:schemeClr val="tx1"/>
                </a:solidFill>
              </a:rPr>
            </a:br>
            <a:r>
              <a:rPr lang="en-GB" sz="1600" b="1" dirty="0">
                <a:solidFill>
                  <a:schemeClr val="tx1"/>
                </a:solidFill>
              </a:rPr>
              <a:t>Rich Blum</a:t>
            </a:r>
            <a:br>
              <a:rPr lang="en-GB" sz="1600" b="1" dirty="0">
                <a:solidFill>
                  <a:schemeClr val="tx1"/>
                </a:solidFill>
              </a:rPr>
            </a:br>
            <a:r>
              <a:rPr lang="en-GB" sz="1600" b="1" dirty="0">
                <a:solidFill>
                  <a:schemeClr val="tx1"/>
                </a:solidFill>
              </a:rPr>
              <a:t>/home/rich</a:t>
            </a:r>
            <a:br>
              <a:rPr lang="en-GB" sz="1600" b="1" dirty="0">
                <a:solidFill>
                  <a:schemeClr val="tx1"/>
                </a:solidFill>
              </a:rPr>
            </a:br>
            <a:r>
              <a:rPr lang="en-GB" sz="1600" b="1" dirty="0">
                <a:solidFill>
                  <a:schemeClr val="tx1"/>
                </a:solidFill>
              </a:rPr>
              <a:t>/bin/bash</a:t>
            </a:r>
            <a:br>
              <a:rPr lang="en-GB" sz="1600" b="1" dirty="0">
                <a:solidFill>
                  <a:schemeClr val="tx1"/>
                </a:solidFill>
              </a:rPr>
            </a:br>
            <a:r>
              <a:rPr lang="en-GB" sz="1600" b="1" dirty="0">
                <a:solidFill>
                  <a:schemeClr val="tx1"/>
                </a:solidFill>
              </a:rPr>
              <a:t>Values in katie:x:502:502:Katie Blum:/home/</a:t>
            </a:r>
            <a:r>
              <a:rPr lang="en-GB" sz="1600" b="1" dirty="0" err="1">
                <a:solidFill>
                  <a:schemeClr val="tx1"/>
                </a:solidFill>
              </a:rPr>
              <a:t>katie</a:t>
            </a:r>
            <a:r>
              <a:rPr lang="en-GB" sz="1600" b="1" dirty="0">
                <a:solidFill>
                  <a:schemeClr val="tx1"/>
                </a:solidFill>
              </a:rPr>
              <a:t>:/bin/bash -</a:t>
            </a:r>
            <a:br>
              <a:rPr lang="en-GB" sz="1600" b="1" dirty="0">
                <a:solidFill>
                  <a:schemeClr val="tx1"/>
                </a:solidFill>
              </a:rPr>
            </a:br>
            <a:r>
              <a:rPr lang="en-GB" sz="1600" b="1" dirty="0" err="1">
                <a:solidFill>
                  <a:schemeClr val="tx1"/>
                </a:solidFill>
              </a:rPr>
              <a:t>katie</a:t>
            </a:r>
            <a:br>
              <a:rPr lang="en-GB" sz="1600" b="1" dirty="0">
                <a:solidFill>
                  <a:schemeClr val="tx1"/>
                </a:solidFill>
              </a:rPr>
            </a:br>
            <a:r>
              <a:rPr lang="en-GB" sz="1600" b="1" dirty="0">
                <a:solidFill>
                  <a:schemeClr val="tx1"/>
                </a:solidFill>
              </a:rPr>
              <a:t>x</a:t>
            </a:r>
            <a:br>
              <a:rPr lang="en-GB" sz="1600" b="1" dirty="0">
                <a:solidFill>
                  <a:schemeClr val="tx1"/>
                </a:solidFill>
              </a:rPr>
            </a:br>
            <a:r>
              <a:rPr lang="en-GB" sz="1600" b="1" dirty="0">
                <a:solidFill>
                  <a:schemeClr val="tx1"/>
                </a:solidFill>
              </a:rPr>
              <a:t>506</a:t>
            </a:r>
            <a:br>
              <a:rPr lang="en-GB" sz="1600" b="1" dirty="0">
                <a:solidFill>
                  <a:schemeClr val="tx1"/>
                </a:solidFill>
              </a:rPr>
            </a:br>
            <a:r>
              <a:rPr lang="en-GB" sz="1600" b="1" dirty="0">
                <a:solidFill>
                  <a:schemeClr val="tx1"/>
                </a:solidFill>
              </a:rPr>
              <a:t>509</a:t>
            </a:r>
            <a:br>
              <a:rPr lang="en-GB" sz="1600" b="1" dirty="0">
                <a:solidFill>
                  <a:schemeClr val="tx1"/>
                </a:solidFill>
              </a:rPr>
            </a:br>
            <a:r>
              <a:rPr lang="en-GB" sz="1600" b="1" dirty="0">
                <a:solidFill>
                  <a:schemeClr val="tx1"/>
                </a:solidFill>
              </a:rPr>
              <a:t>Katie Blum</a:t>
            </a:r>
            <a:br>
              <a:rPr lang="en-GB" sz="1600" b="1" dirty="0">
                <a:solidFill>
                  <a:schemeClr val="tx1"/>
                </a:solidFill>
              </a:rPr>
            </a:br>
            <a:r>
              <a:rPr lang="en-GB" sz="1600" b="1" dirty="0">
                <a:solidFill>
                  <a:schemeClr val="tx1"/>
                </a:solidFill>
              </a:rPr>
              <a:t>/home/</a:t>
            </a:r>
            <a:r>
              <a:rPr lang="en-GB" sz="1600" b="1" dirty="0" err="1">
                <a:solidFill>
                  <a:schemeClr val="tx1"/>
                </a:solidFill>
              </a:rPr>
              <a:t>katie</a:t>
            </a:r>
            <a:br>
              <a:rPr lang="en-GB" sz="1600" b="1" dirty="0">
                <a:solidFill>
                  <a:schemeClr val="tx1"/>
                </a:solidFill>
              </a:rPr>
            </a:br>
            <a:r>
              <a:rPr lang="en-GB" sz="1600" b="1" dirty="0">
                <a:solidFill>
                  <a:schemeClr val="tx1"/>
                </a:solidFill>
              </a:rPr>
              <a:t>/bin/bash</a:t>
            </a:r>
            <a:br>
              <a:rPr lang="en-GB" sz="1600" b="1" dirty="0">
                <a:solidFill>
                  <a:schemeClr val="tx1"/>
                </a:solidFill>
              </a:rPr>
            </a:br>
            <a:r>
              <a:rPr lang="en-GB" sz="1600" b="1" dirty="0">
                <a:solidFill>
                  <a:schemeClr val="tx1"/>
                </a:solidFill>
              </a:rPr>
              <a:t>The inner loop parses each individual value in the /etc/</a:t>
            </a:r>
            <a:r>
              <a:rPr lang="en-GB" sz="1600" b="1" dirty="0" err="1">
                <a:solidFill>
                  <a:schemeClr val="tx1"/>
                </a:solidFill>
              </a:rPr>
              <a:t>passwd</a:t>
            </a:r>
            <a:r>
              <a:rPr lang="en-GB" sz="1600" b="1" dirty="0">
                <a:solidFill>
                  <a:schemeClr val="tx1"/>
                </a:solidFill>
              </a:rPr>
              <a:t> entry. This is also a great</a:t>
            </a:r>
            <a:br>
              <a:rPr lang="en-GB" sz="1600" b="1" dirty="0">
                <a:solidFill>
                  <a:schemeClr val="tx1"/>
                </a:solidFill>
              </a:rPr>
            </a:br>
            <a:r>
              <a:rPr lang="en-GB" sz="1600" b="1" dirty="0">
                <a:solidFill>
                  <a:schemeClr val="tx1"/>
                </a:solidFill>
              </a:rPr>
              <a:t>way to process comma-separated data, a common way to import spreadsheet data. </a:t>
            </a:r>
            <a:br>
              <a:rPr lang="en-GB" sz="1600" b="1" dirty="0">
                <a:solidFill>
                  <a:schemeClr val="tx1"/>
                </a:solidFill>
              </a:rPr>
            </a:br>
            <a:br>
              <a:rPr lang="en-GB" sz="1600" b="1" dirty="0">
                <a:solidFill>
                  <a:schemeClr val="tx1"/>
                </a:solidFill>
              </a:rPr>
            </a:br>
            <a:endParaRPr lang="en-US" sz="1600" b="1" dirty="0">
              <a:solidFill>
                <a:schemeClr val="tx1"/>
              </a:solidFill>
            </a:endParaRPr>
          </a:p>
          <a:p>
            <a:pPr algn="l"/>
            <a:endParaRPr lang="en-US" sz="1600" b="1" dirty="0">
              <a:solidFill>
                <a:schemeClr val="tx1"/>
              </a:solidFill>
            </a:endParaRPr>
          </a:p>
        </p:txBody>
      </p:sp>
    </p:spTree>
    <p:extLst>
      <p:ext uri="{BB962C8B-B14F-4D97-AF65-F5344CB8AC3E}">
        <p14:creationId xmlns:p14="http://schemas.microsoft.com/office/powerpoint/2010/main" val="14095495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800" b="1" u="sng" dirty="0">
                <a:solidFill>
                  <a:schemeClr val="tx1"/>
                </a:solidFill>
              </a:rPr>
              <a:t>Controlling the Loop</a:t>
            </a:r>
            <a:br>
              <a:rPr lang="en-GB" sz="1600" b="1" dirty="0">
                <a:solidFill>
                  <a:schemeClr val="tx1"/>
                </a:solidFill>
              </a:rPr>
            </a:br>
            <a:r>
              <a:rPr lang="en-GB" sz="1600" b="1" dirty="0">
                <a:solidFill>
                  <a:schemeClr val="tx1"/>
                </a:solidFill>
              </a:rPr>
              <a:t>You might be tempted to think that after you start a loop, you’re stuck until the loop finishes all its iterations. This is not true. A couple of commands help us control what happens</a:t>
            </a:r>
            <a:br>
              <a:rPr lang="en-GB" sz="1600" b="1" dirty="0">
                <a:solidFill>
                  <a:schemeClr val="tx1"/>
                </a:solidFill>
              </a:rPr>
            </a:br>
            <a:r>
              <a:rPr lang="en-GB" sz="1600" b="1" dirty="0">
                <a:solidFill>
                  <a:schemeClr val="tx1"/>
                </a:solidFill>
              </a:rPr>
              <a:t>inside of a loop:</a:t>
            </a:r>
            <a:br>
              <a:rPr lang="en-GB" sz="1600" b="1" dirty="0">
                <a:solidFill>
                  <a:schemeClr val="tx1"/>
                </a:solidFill>
              </a:rPr>
            </a:br>
            <a:r>
              <a:rPr lang="en-GB" sz="1600" b="1" dirty="0">
                <a:solidFill>
                  <a:schemeClr val="tx1"/>
                </a:solidFill>
              </a:rPr>
              <a:t>■ The break command</a:t>
            </a:r>
            <a:br>
              <a:rPr lang="en-GB" sz="1600" b="1" dirty="0">
                <a:solidFill>
                  <a:schemeClr val="tx1"/>
                </a:solidFill>
              </a:rPr>
            </a:br>
            <a:r>
              <a:rPr lang="en-GB" sz="1600" b="1" dirty="0">
                <a:solidFill>
                  <a:schemeClr val="tx1"/>
                </a:solidFill>
              </a:rPr>
              <a:t>■ The continue command</a:t>
            </a:r>
            <a:br>
              <a:rPr lang="en-GB" sz="1600" b="1" dirty="0">
                <a:solidFill>
                  <a:schemeClr val="tx1"/>
                </a:solidFill>
              </a:rPr>
            </a:br>
            <a:r>
              <a:rPr lang="en-GB" sz="1600" b="1" dirty="0">
                <a:solidFill>
                  <a:schemeClr val="tx1"/>
                </a:solidFill>
              </a:rPr>
              <a:t>Each command has a different use in how to control the operation of a loop. </a:t>
            </a:r>
          </a:p>
          <a:p>
            <a:pPr algn="l"/>
            <a:endParaRPr lang="en-GB" sz="1600" b="1" dirty="0">
              <a:solidFill>
                <a:schemeClr val="tx1"/>
              </a:solidFill>
            </a:endParaRPr>
          </a:p>
          <a:p>
            <a:pPr algn="l"/>
            <a:r>
              <a:rPr lang="en-US" sz="1800" b="1" u="sng" dirty="0">
                <a:solidFill>
                  <a:schemeClr val="tx1"/>
                </a:solidFill>
              </a:rPr>
              <a:t>THE BREAK COMMAND</a:t>
            </a:r>
          </a:p>
          <a:p>
            <a:pPr algn="l"/>
            <a:br>
              <a:rPr lang="en-US" sz="1800" b="1" dirty="0">
                <a:solidFill>
                  <a:schemeClr val="tx1"/>
                </a:solidFill>
              </a:rPr>
            </a:br>
            <a:r>
              <a:rPr lang="en-US" sz="1800" b="1" dirty="0">
                <a:solidFill>
                  <a:schemeClr val="tx1"/>
                </a:solidFill>
              </a:rPr>
              <a:t>The break command is a simple way to escape a loop in progress. You can use the break</a:t>
            </a:r>
            <a:br>
              <a:rPr lang="en-US" sz="1800" b="1" dirty="0">
                <a:solidFill>
                  <a:schemeClr val="tx1"/>
                </a:solidFill>
              </a:rPr>
            </a:br>
            <a:r>
              <a:rPr lang="en-US" sz="1800" b="1" dirty="0">
                <a:solidFill>
                  <a:schemeClr val="tx1"/>
                </a:solidFill>
              </a:rPr>
              <a:t>command to exit any type of loop, including while and until loops.</a:t>
            </a:r>
            <a:r>
              <a:rPr lang="en-US" sz="2000" b="1" dirty="0">
                <a:solidFill>
                  <a:schemeClr val="tx1"/>
                </a:solidFill>
              </a:rPr>
              <a:t> </a:t>
            </a:r>
          </a:p>
          <a:p>
            <a:pPr algn="l"/>
            <a:r>
              <a:rPr lang="en-US" sz="1800" b="1" dirty="0">
                <a:solidFill>
                  <a:schemeClr val="tx1"/>
                </a:solidFill>
              </a:rPr>
              <a:t>Breaking out of a single loop</a:t>
            </a:r>
            <a:br>
              <a:rPr lang="en-US" sz="1800" b="1" dirty="0">
                <a:solidFill>
                  <a:schemeClr val="tx1"/>
                </a:solidFill>
              </a:rPr>
            </a:br>
            <a:r>
              <a:rPr lang="en-US" sz="1800" b="1" dirty="0">
                <a:solidFill>
                  <a:schemeClr val="tx1"/>
                </a:solidFill>
              </a:rPr>
              <a:t>When the shell executes a break command, it attempts to break out of the loop that’s </a:t>
            </a:r>
          </a:p>
          <a:p>
            <a:pPr algn="l"/>
            <a:r>
              <a:rPr lang="en-US" sz="1800" b="1" dirty="0">
                <a:solidFill>
                  <a:schemeClr val="tx1"/>
                </a:solidFill>
              </a:rPr>
              <a:t>currently processing: </a:t>
            </a:r>
            <a:br>
              <a:rPr lang="en-US" sz="2000" dirty="0"/>
            </a:br>
            <a:br>
              <a:rPr lang="en-US" sz="2000" b="1" dirty="0">
                <a:solidFill>
                  <a:schemeClr val="tx1"/>
                </a:solidFill>
              </a:rPr>
            </a:br>
            <a:br>
              <a:rPr lang="en-GB" sz="1600" b="1" dirty="0">
                <a:solidFill>
                  <a:schemeClr val="tx1"/>
                </a:solidFill>
              </a:rPr>
            </a:br>
            <a:endParaRPr lang="en-US" sz="1600" b="1" dirty="0">
              <a:solidFill>
                <a:schemeClr val="tx1"/>
              </a:solidFill>
            </a:endParaRPr>
          </a:p>
        </p:txBody>
      </p:sp>
    </p:spTree>
    <p:extLst>
      <p:ext uri="{BB962C8B-B14F-4D97-AF65-F5344CB8AC3E}">
        <p14:creationId xmlns:p14="http://schemas.microsoft.com/office/powerpoint/2010/main" val="17469579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452DE-206E-4BA1-9356-7A7B2EFE9564}"/>
              </a:ext>
            </a:extLst>
          </p:cNvPr>
          <p:cNvPicPr>
            <a:picLocks noChangeAspect="1"/>
          </p:cNvPicPr>
          <p:nvPr/>
        </p:nvPicPr>
        <p:blipFill>
          <a:blip r:embed="rId2"/>
          <a:stretch>
            <a:fillRect/>
          </a:stretch>
        </p:blipFill>
        <p:spPr>
          <a:xfrm>
            <a:off x="0" y="2637631"/>
            <a:ext cx="8532440" cy="2238375"/>
          </a:xfrm>
          <a:prstGeom prst="rect">
            <a:avLst/>
          </a:prstGeom>
        </p:spPr>
      </p:pic>
      <p:pic>
        <p:nvPicPr>
          <p:cNvPr id="3" name="Picture 2">
            <a:extLst>
              <a:ext uri="{FF2B5EF4-FFF2-40B4-BE49-F238E27FC236}">
                <a16:creationId xmlns:a16="http://schemas.microsoft.com/office/drawing/2014/main" id="{AD751819-273B-4611-8883-13A3A1450E6A}"/>
              </a:ext>
            </a:extLst>
          </p:cNvPr>
          <p:cNvPicPr>
            <a:picLocks noChangeAspect="1"/>
          </p:cNvPicPr>
          <p:nvPr/>
        </p:nvPicPr>
        <p:blipFill>
          <a:blip r:embed="rId3"/>
          <a:stretch>
            <a:fillRect/>
          </a:stretch>
        </p:blipFill>
        <p:spPr>
          <a:xfrm>
            <a:off x="0" y="0"/>
            <a:ext cx="8532440" cy="2571750"/>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3083112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5EF7F5-C426-4109-B758-C5A9E5C3B8E3}"/>
              </a:ext>
            </a:extLst>
          </p:cNvPr>
          <p:cNvPicPr>
            <a:picLocks noChangeAspect="1"/>
          </p:cNvPicPr>
          <p:nvPr/>
        </p:nvPicPr>
        <p:blipFill>
          <a:blip r:embed="rId2"/>
          <a:stretch>
            <a:fillRect/>
          </a:stretch>
        </p:blipFill>
        <p:spPr>
          <a:xfrm>
            <a:off x="21264" y="2565648"/>
            <a:ext cx="8151135" cy="2310358"/>
          </a:xfrm>
          <a:prstGeom prst="rect">
            <a:avLst/>
          </a:prstGeom>
        </p:spPr>
      </p:pic>
      <p:pic>
        <p:nvPicPr>
          <p:cNvPr id="3" name="Picture 2">
            <a:extLst>
              <a:ext uri="{FF2B5EF4-FFF2-40B4-BE49-F238E27FC236}">
                <a16:creationId xmlns:a16="http://schemas.microsoft.com/office/drawing/2014/main" id="{0119A356-DCB7-4EE5-92C2-A08787C0A517}"/>
              </a:ext>
            </a:extLst>
          </p:cNvPr>
          <p:cNvPicPr>
            <a:picLocks noChangeAspect="1"/>
          </p:cNvPicPr>
          <p:nvPr/>
        </p:nvPicPr>
        <p:blipFill>
          <a:blip r:embed="rId3"/>
          <a:stretch>
            <a:fillRect/>
          </a:stretch>
        </p:blipFill>
        <p:spPr>
          <a:xfrm>
            <a:off x="21264" y="0"/>
            <a:ext cx="8151135" cy="2427734"/>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836160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u="sng" dirty="0">
                <a:solidFill>
                  <a:schemeClr val="tx1"/>
                </a:solidFill>
              </a:rPr>
              <a:t>BREAKING OUT OF AN INNER LOOP</a:t>
            </a:r>
            <a:br>
              <a:rPr lang="en-US" sz="1800" b="1" dirty="0">
                <a:solidFill>
                  <a:schemeClr val="tx1"/>
                </a:solidFill>
              </a:rPr>
            </a:br>
            <a:r>
              <a:rPr lang="en-US" sz="1800" b="1" dirty="0">
                <a:solidFill>
                  <a:schemeClr val="tx1"/>
                </a:solidFill>
              </a:rPr>
              <a:t>When you’re working with multiple loops, the break command automatically terminates</a:t>
            </a:r>
            <a:br>
              <a:rPr lang="en-US" sz="1800" b="1" dirty="0">
                <a:solidFill>
                  <a:schemeClr val="tx1"/>
                </a:solidFill>
              </a:rPr>
            </a:br>
            <a:r>
              <a:rPr lang="en-US" sz="1800" b="1" dirty="0">
                <a:solidFill>
                  <a:schemeClr val="tx1"/>
                </a:solidFill>
              </a:rPr>
              <a:t>the innermost loop you’re in:</a:t>
            </a:r>
            <a:br>
              <a:rPr lang="en-US" sz="1800" b="1" dirty="0">
                <a:solidFill>
                  <a:schemeClr val="tx1"/>
                </a:solidFill>
              </a:rPr>
            </a:br>
            <a:r>
              <a:rPr lang="en-US" sz="1800" b="1" dirty="0">
                <a:solidFill>
                  <a:schemeClr val="tx1"/>
                </a:solidFill>
              </a:rPr>
              <a:t>$ cat test19</a:t>
            </a:r>
            <a:br>
              <a:rPr lang="en-US" sz="1800" b="1" dirty="0">
                <a:solidFill>
                  <a:schemeClr val="tx1"/>
                </a:solidFill>
              </a:rPr>
            </a:br>
            <a:r>
              <a:rPr lang="en-US" sz="1800" b="1" dirty="0">
                <a:solidFill>
                  <a:schemeClr val="tx1"/>
                </a:solidFill>
              </a:rPr>
              <a:t>#!/bin/bash</a:t>
            </a:r>
            <a:br>
              <a:rPr lang="en-US" sz="1800" b="1" dirty="0">
                <a:solidFill>
                  <a:schemeClr val="tx1"/>
                </a:solidFill>
              </a:rPr>
            </a:br>
            <a:r>
              <a:rPr lang="en-US" sz="1800" b="1" dirty="0">
                <a:solidFill>
                  <a:schemeClr val="tx1"/>
                </a:solidFill>
              </a:rPr>
              <a:t># breaking out of an inner loop</a:t>
            </a:r>
            <a:br>
              <a:rPr lang="en-US" sz="1800" b="1" dirty="0">
                <a:solidFill>
                  <a:schemeClr val="tx1"/>
                </a:solidFill>
              </a:rPr>
            </a:br>
            <a:r>
              <a:rPr lang="en-US" sz="1800" b="1" dirty="0">
                <a:solidFill>
                  <a:schemeClr val="tx1"/>
                </a:solidFill>
              </a:rPr>
              <a:t>for (( a = 1; a &lt; 4; a++ ))</a:t>
            </a:r>
            <a:br>
              <a:rPr lang="en-US" sz="1800" b="1" dirty="0">
                <a:solidFill>
                  <a:schemeClr val="tx1"/>
                </a:solidFill>
              </a:rPr>
            </a:br>
            <a:r>
              <a:rPr lang="en-US" sz="1800" b="1" dirty="0">
                <a:solidFill>
                  <a:schemeClr val="tx1"/>
                </a:solidFill>
              </a:rPr>
              <a:t>do</a:t>
            </a:r>
            <a:br>
              <a:rPr lang="en-US" sz="1800" b="1" dirty="0">
                <a:solidFill>
                  <a:schemeClr val="tx1"/>
                </a:solidFill>
              </a:rPr>
            </a:br>
            <a:r>
              <a:rPr lang="en-US" sz="1800" b="1" dirty="0">
                <a:solidFill>
                  <a:schemeClr val="tx1"/>
                </a:solidFill>
              </a:rPr>
              <a:t>echo "Outer loop: $a"</a:t>
            </a:r>
            <a:br>
              <a:rPr lang="en-US" sz="1800" b="1" dirty="0">
                <a:solidFill>
                  <a:schemeClr val="tx1"/>
                </a:solidFill>
              </a:rPr>
            </a:br>
            <a:r>
              <a:rPr lang="en-US" sz="1800" b="1" dirty="0">
                <a:solidFill>
                  <a:schemeClr val="tx1"/>
                </a:solidFill>
              </a:rPr>
              <a:t>for (( b = 1; b &lt; 100; b++ ))</a:t>
            </a:r>
            <a:br>
              <a:rPr lang="en-US" sz="1800" b="1" dirty="0">
                <a:solidFill>
                  <a:schemeClr val="tx1"/>
                </a:solidFill>
              </a:rPr>
            </a:br>
            <a:r>
              <a:rPr lang="en-US" sz="1800" b="1" dirty="0">
                <a:solidFill>
                  <a:schemeClr val="tx1"/>
                </a:solidFill>
              </a:rPr>
              <a:t>do</a:t>
            </a:r>
            <a:br>
              <a:rPr lang="en-US" sz="1800" b="1" dirty="0">
                <a:solidFill>
                  <a:schemeClr val="tx1"/>
                </a:solidFill>
              </a:rPr>
            </a:br>
            <a:r>
              <a:rPr lang="en-US" sz="1800" b="1" dirty="0">
                <a:solidFill>
                  <a:schemeClr val="tx1"/>
                </a:solidFill>
              </a:rPr>
              <a:t>if [ $b -eq 5 ]</a:t>
            </a:r>
            <a:br>
              <a:rPr lang="en-US" sz="1800" b="1" dirty="0">
                <a:solidFill>
                  <a:schemeClr val="tx1"/>
                </a:solidFill>
              </a:rPr>
            </a:br>
            <a:r>
              <a:rPr lang="en-US" sz="1800" b="1" dirty="0">
                <a:solidFill>
                  <a:schemeClr val="tx1"/>
                </a:solidFill>
              </a:rPr>
              <a:t>then</a:t>
            </a:r>
            <a:br>
              <a:rPr lang="en-US" sz="1800" b="1" dirty="0">
                <a:solidFill>
                  <a:schemeClr val="tx1"/>
                </a:solidFill>
              </a:rPr>
            </a:br>
            <a:r>
              <a:rPr lang="en-US" sz="1800" b="1" dirty="0">
                <a:solidFill>
                  <a:schemeClr val="tx1"/>
                </a:solidFill>
              </a:rPr>
              <a:t>break</a:t>
            </a:r>
            <a:br>
              <a:rPr lang="en-US" sz="1800" b="1" dirty="0">
                <a:solidFill>
                  <a:schemeClr val="tx1"/>
                </a:solidFill>
              </a:rPr>
            </a:br>
            <a:r>
              <a:rPr lang="en-US" sz="1800" b="1" dirty="0">
                <a:solidFill>
                  <a:schemeClr val="tx1"/>
                </a:solidFill>
              </a:rPr>
              <a:t>fi</a:t>
            </a:r>
            <a:br>
              <a:rPr lang="en-US" sz="1800" b="1" dirty="0">
                <a:solidFill>
                  <a:schemeClr val="tx1"/>
                </a:solidFill>
              </a:rPr>
            </a:br>
            <a:r>
              <a:rPr lang="en-US" sz="1800" b="1" dirty="0">
                <a:solidFill>
                  <a:schemeClr val="tx1"/>
                </a:solidFill>
              </a:rPr>
              <a:t>echo " Inner loop: $b"</a:t>
            </a:r>
            <a:br>
              <a:rPr lang="en-US" sz="1800" b="1" dirty="0">
                <a:solidFill>
                  <a:schemeClr val="tx1"/>
                </a:solidFill>
              </a:rPr>
            </a:br>
            <a:r>
              <a:rPr lang="en-US" sz="1800" b="1" dirty="0">
                <a:solidFill>
                  <a:schemeClr val="tx1"/>
                </a:solidFill>
              </a:rPr>
              <a:t>done</a:t>
            </a:r>
            <a:br>
              <a:rPr lang="en-US" sz="1800" b="1" dirty="0">
                <a:solidFill>
                  <a:schemeClr val="tx1"/>
                </a:solidFill>
              </a:rPr>
            </a:br>
            <a:r>
              <a:rPr lang="en-US" sz="1800" b="1" dirty="0" err="1">
                <a:solidFill>
                  <a:schemeClr val="tx1"/>
                </a:solidFill>
              </a:rPr>
              <a:t>done</a:t>
            </a:r>
            <a:r>
              <a:rPr lang="en-US" sz="1800" b="1" dirty="0">
                <a:solidFill>
                  <a:schemeClr val="tx1"/>
                </a:solidFill>
              </a:rPr>
              <a:t>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38589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0"/>
            <a:ext cx="8100392" cy="1563638"/>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endParaRPr lang="en-US" dirty="0"/>
          </a:p>
          <a:p>
            <a:pPr algn="l"/>
            <a:endParaRPr lang="en-US" dirty="0"/>
          </a:p>
          <a:p>
            <a:pPr algn="l"/>
            <a:endParaRPr lang="en-US" dirty="0"/>
          </a:p>
          <a:p>
            <a:pPr algn="l"/>
            <a:endParaRPr lang="en-US" dirty="0"/>
          </a:p>
          <a:p>
            <a:pPr algn="l"/>
            <a:endParaRPr lang="en-US" dirty="0"/>
          </a:p>
        </p:txBody>
      </p:sp>
      <p:pic>
        <p:nvPicPr>
          <p:cNvPr id="4" name="Picture 3"/>
          <p:cNvPicPr>
            <a:picLocks noChangeAspect="1"/>
          </p:cNvPicPr>
          <p:nvPr/>
        </p:nvPicPr>
        <p:blipFill>
          <a:blip r:embed="rId3" cstate="print"/>
          <a:stretch>
            <a:fillRect/>
          </a:stretch>
        </p:blipFill>
        <p:spPr>
          <a:xfrm>
            <a:off x="53750" y="1869101"/>
            <a:ext cx="8046641" cy="2743200"/>
          </a:xfrm>
          <a:prstGeom prst="rect">
            <a:avLst/>
          </a:prstGeom>
        </p:spPr>
      </p:pic>
    </p:spTree>
    <p:extLst>
      <p:ext uri="{BB962C8B-B14F-4D97-AF65-F5344CB8AC3E}">
        <p14:creationId xmlns:p14="http://schemas.microsoft.com/office/powerpoint/2010/main" val="15374164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nl-NL" sz="1800" b="1" dirty="0"/>
              <a:t>$ ./test19</a:t>
            </a:r>
            <a:br>
              <a:rPr lang="nl-NL" sz="1800" b="1" dirty="0"/>
            </a:br>
            <a:r>
              <a:rPr lang="nl-NL" sz="1800" b="1" dirty="0"/>
              <a:t>Outer loop: 1</a:t>
            </a:r>
            <a:br>
              <a:rPr lang="nl-NL" sz="1800" b="1" dirty="0"/>
            </a:br>
            <a:r>
              <a:rPr lang="nl-NL" sz="1800" b="1" dirty="0"/>
              <a:t>	Inner loop: 1</a:t>
            </a:r>
            <a:br>
              <a:rPr lang="nl-NL" sz="1800" b="1" dirty="0"/>
            </a:br>
            <a:r>
              <a:rPr lang="nl-NL" sz="1800" b="1" dirty="0"/>
              <a:t>	Inner loop: 2</a:t>
            </a:r>
            <a:br>
              <a:rPr lang="nl-NL" sz="1800" b="1" dirty="0"/>
            </a:br>
            <a:r>
              <a:rPr lang="nl-NL" sz="1800" b="1" dirty="0"/>
              <a:t>	Inner loop: 3</a:t>
            </a:r>
            <a:br>
              <a:rPr lang="nl-NL" sz="1800" b="1" dirty="0"/>
            </a:br>
            <a:r>
              <a:rPr lang="nl-NL" sz="1800" b="1" dirty="0"/>
              <a:t>	Inner loop: 4</a:t>
            </a:r>
            <a:br>
              <a:rPr lang="nl-NL" sz="1800" b="1" dirty="0"/>
            </a:br>
            <a:r>
              <a:rPr lang="nl-NL" sz="1800" b="1" dirty="0"/>
              <a:t>Outer loop: 2</a:t>
            </a:r>
            <a:br>
              <a:rPr lang="nl-NL" sz="1800" b="1" dirty="0"/>
            </a:br>
            <a:r>
              <a:rPr lang="nl-NL" sz="1800" b="1" dirty="0"/>
              <a:t>	Inner loop: 1</a:t>
            </a:r>
            <a:br>
              <a:rPr lang="nl-NL" sz="1800" b="1" dirty="0"/>
            </a:br>
            <a:r>
              <a:rPr lang="nl-NL" sz="1800" b="1" dirty="0"/>
              <a:t>	Inner loop: 2</a:t>
            </a:r>
            <a:br>
              <a:rPr lang="nl-NL" sz="1800" b="1" dirty="0"/>
            </a:br>
            <a:r>
              <a:rPr lang="nl-NL" sz="1800" b="1" dirty="0"/>
              <a:t>	Inner loop: 3 </a:t>
            </a:r>
            <a:br>
              <a:rPr lang="nl-NL" sz="1800" b="1" dirty="0"/>
            </a:br>
            <a:r>
              <a:rPr lang="nl-NL" sz="1800" b="1" dirty="0"/>
              <a:t>	Inner loop: 4</a:t>
            </a:r>
            <a:br>
              <a:rPr lang="nl-NL" sz="1800" b="1" dirty="0"/>
            </a:br>
            <a:r>
              <a:rPr lang="nl-NL" sz="1800" b="1" dirty="0"/>
              <a:t>Outer loop: 3</a:t>
            </a:r>
            <a:br>
              <a:rPr lang="nl-NL" sz="1800" b="1" dirty="0"/>
            </a:br>
            <a:r>
              <a:rPr lang="nl-NL" sz="1800" b="1" dirty="0"/>
              <a:t>	Inner loop: 1</a:t>
            </a:r>
            <a:br>
              <a:rPr lang="nl-NL" sz="1800" b="1" dirty="0"/>
            </a:br>
            <a:r>
              <a:rPr lang="nl-NL" sz="1800" b="1" dirty="0"/>
              <a:t>	Inner loop: 2</a:t>
            </a:r>
            <a:br>
              <a:rPr lang="nl-NL" sz="1800" b="1" dirty="0"/>
            </a:br>
            <a:r>
              <a:rPr lang="nl-NL" sz="1800" b="1" dirty="0"/>
              <a:t>	Inner loop: 3</a:t>
            </a:r>
            <a:br>
              <a:rPr lang="nl-NL" sz="1800" b="1" dirty="0"/>
            </a:br>
            <a:r>
              <a:rPr lang="nl-NL" sz="1800" b="1" dirty="0"/>
              <a:t>	Inner loop: 4</a:t>
            </a:r>
            <a:br>
              <a:rPr lang="nl-NL" sz="1800" b="1" dirty="0"/>
            </a:br>
            <a:r>
              <a:rPr lang="nl-NL" sz="1800" b="1" dirty="0"/>
              <a:t>$ </a:t>
            </a:r>
            <a:br>
              <a:rPr lang="nl-NL" dirty="0"/>
            </a:br>
            <a:endParaRPr lang="en-US" dirty="0"/>
          </a:p>
        </p:txBody>
      </p:sp>
    </p:spTree>
    <p:extLst>
      <p:ext uri="{BB962C8B-B14F-4D97-AF65-F5344CB8AC3E}">
        <p14:creationId xmlns:p14="http://schemas.microsoft.com/office/powerpoint/2010/main" val="21153509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900" b="1" dirty="0">
                <a:solidFill>
                  <a:schemeClr val="tx1"/>
                </a:solidFill>
              </a:rPr>
              <a:t>The for statement in the inner loop specifies to iterate until the b variable is equal to 100. However, the if-then statement in the inner loop specifies that when the b variable</a:t>
            </a:r>
          </a:p>
          <a:p>
            <a:pPr algn="l"/>
            <a:r>
              <a:rPr lang="en-US" sz="1900" b="1" dirty="0">
                <a:solidFill>
                  <a:schemeClr val="tx1"/>
                </a:solidFill>
              </a:rPr>
              <a:t>value is equal to 5, the break command is executed. Notice that even though the inner</a:t>
            </a:r>
          </a:p>
          <a:p>
            <a:pPr algn="l"/>
            <a:r>
              <a:rPr lang="en-US" sz="1900" b="1" dirty="0">
                <a:solidFill>
                  <a:schemeClr val="tx1"/>
                </a:solidFill>
              </a:rPr>
              <a:t>loop is terminated with the break command, the outer loop continues working as </a:t>
            </a:r>
          </a:p>
          <a:p>
            <a:pPr algn="l"/>
            <a:r>
              <a:rPr lang="en-US" sz="1900" b="1" dirty="0">
                <a:solidFill>
                  <a:schemeClr val="tx1"/>
                </a:solidFill>
              </a:rPr>
              <a:t>specified. </a:t>
            </a:r>
            <a:br>
              <a:rPr lang="en-US" sz="1900" b="1" dirty="0">
                <a:solidFill>
                  <a:schemeClr val="tx1"/>
                </a:solidFill>
              </a:rPr>
            </a:br>
            <a:endParaRPr lang="en-US" sz="1900" b="1" dirty="0">
              <a:solidFill>
                <a:schemeClr val="tx1"/>
              </a:solidFill>
            </a:endParaRPr>
          </a:p>
          <a:p>
            <a:pPr algn="l"/>
            <a:r>
              <a:rPr lang="en-US" sz="1900" b="1" u="sng" dirty="0">
                <a:solidFill>
                  <a:schemeClr val="tx1"/>
                </a:solidFill>
              </a:rPr>
              <a:t>BREAKING OUT OF AN OUTER LOOP</a:t>
            </a:r>
          </a:p>
          <a:p>
            <a:pPr algn="l"/>
            <a:br>
              <a:rPr lang="en-US" sz="1900" b="1" dirty="0">
                <a:solidFill>
                  <a:schemeClr val="tx1"/>
                </a:solidFill>
              </a:rPr>
            </a:br>
            <a:r>
              <a:rPr lang="en-US" sz="1900" b="1" dirty="0">
                <a:solidFill>
                  <a:schemeClr val="tx1"/>
                </a:solidFill>
              </a:rPr>
              <a:t>There may be times when you’re in an inner loop but need to stop the outer loop. The</a:t>
            </a:r>
            <a:br>
              <a:rPr lang="en-US" sz="1900" b="1" dirty="0">
                <a:solidFill>
                  <a:schemeClr val="tx1"/>
                </a:solidFill>
              </a:rPr>
            </a:br>
            <a:r>
              <a:rPr lang="en-US" sz="1900" b="1" dirty="0">
                <a:solidFill>
                  <a:schemeClr val="tx1"/>
                </a:solidFill>
              </a:rPr>
              <a:t>break command includes a single command line parameter value:</a:t>
            </a:r>
            <a:br>
              <a:rPr lang="en-US" sz="1900" b="1" dirty="0">
                <a:solidFill>
                  <a:schemeClr val="tx1"/>
                </a:solidFill>
              </a:rPr>
            </a:br>
            <a:r>
              <a:rPr lang="en-US" sz="1900" b="1" dirty="0">
                <a:solidFill>
                  <a:schemeClr val="tx1"/>
                </a:solidFill>
              </a:rPr>
              <a:t>break </a:t>
            </a:r>
            <a:r>
              <a:rPr lang="en-US" sz="1900" b="1" i="1" dirty="0">
                <a:solidFill>
                  <a:schemeClr val="tx1"/>
                </a:solidFill>
              </a:rPr>
              <a:t>n</a:t>
            </a:r>
            <a:br>
              <a:rPr lang="en-US" sz="1900" b="1" i="1" dirty="0">
                <a:solidFill>
                  <a:schemeClr val="tx1"/>
                </a:solidFill>
              </a:rPr>
            </a:br>
            <a:r>
              <a:rPr lang="en-US" sz="1900" b="1" dirty="0">
                <a:solidFill>
                  <a:schemeClr val="tx1"/>
                </a:solidFill>
              </a:rPr>
              <a:t>where </a:t>
            </a:r>
            <a:r>
              <a:rPr lang="en-US" sz="1900" b="1" i="1" dirty="0">
                <a:solidFill>
                  <a:schemeClr val="tx1"/>
                </a:solidFill>
              </a:rPr>
              <a:t>n </a:t>
            </a:r>
            <a:r>
              <a:rPr lang="en-US" sz="1900" b="1" dirty="0">
                <a:solidFill>
                  <a:schemeClr val="tx1"/>
                </a:solidFill>
              </a:rPr>
              <a:t>indicates the level of the loop to break out of. By default, </a:t>
            </a:r>
            <a:r>
              <a:rPr lang="en-US" sz="1900" b="1" i="1" dirty="0">
                <a:solidFill>
                  <a:schemeClr val="tx1"/>
                </a:solidFill>
              </a:rPr>
              <a:t>n </a:t>
            </a:r>
            <a:r>
              <a:rPr lang="en-US" sz="1900" b="1" dirty="0">
                <a:solidFill>
                  <a:schemeClr val="tx1"/>
                </a:solidFill>
              </a:rPr>
              <a:t>is 1, indicating to</a:t>
            </a:r>
            <a:br>
              <a:rPr lang="en-US" sz="1900" b="1" dirty="0">
                <a:solidFill>
                  <a:schemeClr val="tx1"/>
                </a:solidFill>
              </a:rPr>
            </a:br>
            <a:r>
              <a:rPr lang="en-US" sz="1900" b="1" dirty="0">
                <a:solidFill>
                  <a:schemeClr val="tx1"/>
                </a:solidFill>
              </a:rPr>
              <a:t>break out of the current loop. If you set </a:t>
            </a:r>
            <a:r>
              <a:rPr lang="en-US" sz="1900" b="1" i="1" dirty="0">
                <a:solidFill>
                  <a:schemeClr val="tx1"/>
                </a:solidFill>
              </a:rPr>
              <a:t>n </a:t>
            </a:r>
            <a:r>
              <a:rPr lang="en-US" sz="1900" b="1" dirty="0">
                <a:solidFill>
                  <a:schemeClr val="tx1"/>
                </a:solidFill>
              </a:rPr>
              <a:t>to a value of 2, the break command stops the</a:t>
            </a:r>
            <a:br>
              <a:rPr lang="en-US" sz="1900" b="1" dirty="0">
                <a:solidFill>
                  <a:schemeClr val="tx1"/>
                </a:solidFill>
              </a:rPr>
            </a:br>
            <a:r>
              <a:rPr lang="en-US" sz="1900" b="1" dirty="0">
                <a:solidFill>
                  <a:schemeClr val="tx1"/>
                </a:solidFill>
              </a:rPr>
              <a:t>next level of the outer loop: </a:t>
            </a:r>
            <a:br>
              <a:rPr lang="en-US" sz="1900" b="1" dirty="0">
                <a:solidFill>
                  <a:schemeClr val="tx1"/>
                </a:solidFill>
              </a:rPr>
            </a:br>
            <a:endParaRPr lang="en-US" sz="1900" b="1" dirty="0">
              <a:solidFill>
                <a:schemeClr val="tx1"/>
              </a:solidFill>
            </a:endParaRPr>
          </a:p>
        </p:txBody>
      </p:sp>
      <p:sp>
        <p:nvSpPr>
          <p:cNvPr id="2" name="Rectangle 1">
            <a:extLst>
              <a:ext uri="{FF2B5EF4-FFF2-40B4-BE49-F238E27FC236}">
                <a16:creationId xmlns:a16="http://schemas.microsoft.com/office/drawing/2014/main" id="{F8DB781F-1225-4222-A94E-ABDF584D06FC}"/>
              </a:ext>
            </a:extLst>
          </p:cNvPr>
          <p:cNvSpPr/>
          <p:nvPr/>
        </p:nvSpPr>
        <p:spPr>
          <a:xfrm>
            <a:off x="58153" y="3291830"/>
            <a:ext cx="1129471"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905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011B2-087F-4A98-A13F-7D3AD847A921}"/>
              </a:ext>
            </a:extLst>
          </p:cNvPr>
          <p:cNvPicPr>
            <a:picLocks noChangeAspect="1"/>
          </p:cNvPicPr>
          <p:nvPr/>
        </p:nvPicPr>
        <p:blipFill>
          <a:blip r:embed="rId2"/>
          <a:stretch>
            <a:fillRect/>
          </a:stretch>
        </p:blipFill>
        <p:spPr>
          <a:xfrm>
            <a:off x="0" y="0"/>
            <a:ext cx="8604448" cy="2859782"/>
          </a:xfrm>
          <a:prstGeom prst="rect">
            <a:avLst/>
          </a:prstGeom>
        </p:spPr>
      </p:pic>
      <p:pic>
        <p:nvPicPr>
          <p:cNvPr id="4" name="Picture 3">
            <a:extLst>
              <a:ext uri="{FF2B5EF4-FFF2-40B4-BE49-F238E27FC236}">
                <a16:creationId xmlns:a16="http://schemas.microsoft.com/office/drawing/2014/main" id="{0365D9B7-FA48-410E-8F4C-51D49380EF9A}"/>
              </a:ext>
            </a:extLst>
          </p:cNvPr>
          <p:cNvPicPr>
            <a:picLocks noChangeAspect="1"/>
          </p:cNvPicPr>
          <p:nvPr/>
        </p:nvPicPr>
        <p:blipFill>
          <a:blip r:embed="rId3"/>
          <a:stretch>
            <a:fillRect/>
          </a:stretch>
        </p:blipFill>
        <p:spPr>
          <a:xfrm>
            <a:off x="34907" y="2889912"/>
            <a:ext cx="8569541" cy="2133600"/>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4430257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400" b="1" dirty="0">
                <a:solidFill>
                  <a:schemeClr val="tx1"/>
                </a:solidFill>
              </a:rPr>
              <a:t># when activating break 2 , </a:t>
            </a:r>
            <a:r>
              <a:rPr lang="en-US" sz="2400" b="1" dirty="0" err="1">
                <a:solidFill>
                  <a:schemeClr val="tx1"/>
                </a:solidFill>
              </a:rPr>
              <a:t>i.e</a:t>
            </a:r>
            <a:r>
              <a:rPr lang="en-US" sz="2400" b="1" dirty="0">
                <a:solidFill>
                  <a:schemeClr val="tx1"/>
                </a:solidFill>
              </a:rPr>
              <a:t> outer loop break .</a:t>
            </a:r>
          </a:p>
          <a:p>
            <a:pPr algn="l"/>
            <a:endParaRPr lang="en-US" sz="2400" b="1" dirty="0">
              <a:solidFill>
                <a:schemeClr val="tx1"/>
              </a:solidFill>
            </a:endParaRPr>
          </a:p>
          <a:p>
            <a:pPr algn="l"/>
            <a:endParaRPr lang="en-US" sz="2400" b="1" dirty="0">
              <a:solidFill>
                <a:schemeClr val="tx1"/>
              </a:solidFill>
            </a:endParaRPr>
          </a:p>
        </p:txBody>
      </p:sp>
      <p:pic>
        <p:nvPicPr>
          <p:cNvPr id="2" name="Picture 1">
            <a:extLst>
              <a:ext uri="{FF2B5EF4-FFF2-40B4-BE49-F238E27FC236}">
                <a16:creationId xmlns:a16="http://schemas.microsoft.com/office/drawing/2014/main" id="{C2D43B2E-F90B-4EF7-9EB5-7C3FEB403DFD}"/>
              </a:ext>
            </a:extLst>
          </p:cNvPr>
          <p:cNvPicPr>
            <a:picLocks noChangeAspect="1"/>
          </p:cNvPicPr>
          <p:nvPr/>
        </p:nvPicPr>
        <p:blipFill>
          <a:blip r:embed="rId2"/>
          <a:stretch>
            <a:fillRect/>
          </a:stretch>
        </p:blipFill>
        <p:spPr>
          <a:xfrm>
            <a:off x="0" y="699542"/>
            <a:ext cx="6742787" cy="2366937"/>
          </a:xfrm>
          <a:prstGeom prst="rect">
            <a:avLst/>
          </a:prstGeom>
        </p:spPr>
      </p:pic>
    </p:spTree>
    <p:extLst>
      <p:ext uri="{BB962C8B-B14F-4D97-AF65-F5344CB8AC3E}">
        <p14:creationId xmlns:p14="http://schemas.microsoft.com/office/powerpoint/2010/main" val="3936985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THE CONTINUE COMMAND </a:t>
            </a:r>
            <a:br>
              <a:rPr lang="en-US" sz="2000" b="1" u="sng" dirty="0">
                <a:solidFill>
                  <a:schemeClr val="tx1"/>
                </a:solidFill>
              </a:rPr>
            </a:br>
            <a:br>
              <a:rPr lang="en-US" dirty="0"/>
            </a:br>
            <a:r>
              <a:rPr lang="en-US" sz="1800" b="1" dirty="0">
                <a:solidFill>
                  <a:schemeClr val="tx1"/>
                </a:solidFill>
              </a:rPr>
              <a:t>The continue command is a way to prematurely stop processing commands inside of a</a:t>
            </a:r>
            <a:br>
              <a:rPr lang="en-US" sz="1800" b="1" dirty="0">
                <a:solidFill>
                  <a:schemeClr val="tx1"/>
                </a:solidFill>
              </a:rPr>
            </a:br>
            <a:r>
              <a:rPr lang="en-US" sz="1800" b="1" dirty="0">
                <a:solidFill>
                  <a:schemeClr val="tx1"/>
                </a:solidFill>
              </a:rPr>
              <a:t>loop but not terminate the loop completely. This allows you to set conditions within a loop</a:t>
            </a:r>
            <a:br>
              <a:rPr lang="en-US" sz="1800" b="1" dirty="0">
                <a:solidFill>
                  <a:schemeClr val="tx1"/>
                </a:solidFill>
              </a:rPr>
            </a:br>
            <a:r>
              <a:rPr lang="en-US" sz="1800" b="1" dirty="0">
                <a:solidFill>
                  <a:schemeClr val="tx1"/>
                </a:solidFill>
              </a:rPr>
              <a:t>where the shell won’t execute commands.</a:t>
            </a:r>
            <a:r>
              <a:rPr lang="en-US" sz="2800" b="1" dirty="0">
                <a:solidFill>
                  <a:schemeClr val="tx1"/>
                </a:solidFill>
              </a:rPr>
              <a:t> </a:t>
            </a:r>
          </a:p>
          <a:p>
            <a:pPr algn="l"/>
            <a:r>
              <a:rPr lang="en-US" sz="1800" b="1" dirty="0">
                <a:solidFill>
                  <a:schemeClr val="tx1"/>
                </a:solidFill>
              </a:rPr>
              <a:t>You can use the continue command in for , while and until loops, but be extremely careful</a:t>
            </a:r>
            <a:br>
              <a:rPr lang="en-US" sz="1800" b="1" dirty="0">
                <a:solidFill>
                  <a:schemeClr val="tx1"/>
                </a:solidFill>
              </a:rPr>
            </a:br>
            <a:r>
              <a:rPr lang="en-US" sz="1800" b="1" dirty="0">
                <a:solidFill>
                  <a:schemeClr val="tx1"/>
                </a:solidFill>
              </a:rPr>
              <a:t>with what you’re doing. Remember that when the shell executes the continue command,</a:t>
            </a:r>
            <a:br>
              <a:rPr lang="en-US" sz="1800" b="1" dirty="0">
                <a:solidFill>
                  <a:schemeClr val="tx1"/>
                </a:solidFill>
              </a:rPr>
            </a:br>
            <a:r>
              <a:rPr lang="en-US" sz="1800" b="1" dirty="0">
                <a:solidFill>
                  <a:schemeClr val="tx1"/>
                </a:solidFill>
              </a:rPr>
              <a:t>it skips the remaining commands.</a:t>
            </a:r>
            <a:r>
              <a:rPr lang="en-US" sz="2800" b="1" dirty="0">
                <a:solidFill>
                  <a:schemeClr val="tx1"/>
                </a:solidFill>
              </a:rPr>
              <a:t> </a:t>
            </a:r>
            <a:br>
              <a:rPr lang="en-US" sz="2800" b="1" dirty="0">
                <a:solidFill>
                  <a:schemeClr val="tx1"/>
                </a:solidFill>
              </a:rPr>
            </a:br>
            <a:br>
              <a:rPr lang="en-US" sz="2000" dirty="0"/>
            </a:br>
            <a:endParaRPr lang="en-US" sz="2000" b="1" u="sng" dirty="0">
              <a:solidFill>
                <a:schemeClr val="tx1"/>
              </a:solidFill>
            </a:endParaRPr>
          </a:p>
        </p:txBody>
      </p:sp>
    </p:spTree>
    <p:extLst>
      <p:ext uri="{BB962C8B-B14F-4D97-AF65-F5344CB8AC3E}">
        <p14:creationId xmlns:p14="http://schemas.microsoft.com/office/powerpoint/2010/main" val="24811918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C0488-F6AB-4A96-BC43-85C2A9C3B0BF}"/>
              </a:ext>
            </a:extLst>
          </p:cNvPr>
          <p:cNvPicPr>
            <a:picLocks noChangeAspect="1"/>
          </p:cNvPicPr>
          <p:nvPr/>
        </p:nvPicPr>
        <p:blipFill>
          <a:blip r:embed="rId2"/>
          <a:stretch>
            <a:fillRect/>
          </a:stretch>
        </p:blipFill>
        <p:spPr>
          <a:xfrm>
            <a:off x="16576" y="2057118"/>
            <a:ext cx="8371848" cy="2808907"/>
          </a:xfrm>
          <a:prstGeom prst="rect">
            <a:avLst/>
          </a:prstGeom>
        </p:spPr>
      </p:pic>
      <p:pic>
        <p:nvPicPr>
          <p:cNvPr id="3" name="Picture 2">
            <a:extLst>
              <a:ext uri="{FF2B5EF4-FFF2-40B4-BE49-F238E27FC236}">
                <a16:creationId xmlns:a16="http://schemas.microsoft.com/office/drawing/2014/main" id="{4356600A-0AAB-4C04-A818-ACC42F1419FB}"/>
              </a:ext>
            </a:extLst>
          </p:cNvPr>
          <p:cNvPicPr>
            <a:picLocks noChangeAspect="1"/>
          </p:cNvPicPr>
          <p:nvPr/>
        </p:nvPicPr>
        <p:blipFill>
          <a:blip r:embed="rId3"/>
          <a:stretch>
            <a:fillRect/>
          </a:stretch>
        </p:blipFill>
        <p:spPr>
          <a:xfrm>
            <a:off x="16576" y="-1"/>
            <a:ext cx="8371848" cy="2047137"/>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137113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10633" y="-45107"/>
            <a:ext cx="9144000" cy="4876006"/>
          </a:xfrm>
        </p:spPr>
        <p:txBody>
          <a:bodyPr anchor="t"/>
          <a:lstStyle/>
          <a:p>
            <a:pPr algn="l"/>
            <a:r>
              <a:rPr lang="en-US" sz="1800" b="1" dirty="0">
                <a:solidFill>
                  <a:schemeClr val="tx1"/>
                </a:solidFill>
              </a:rPr>
              <a:t>As with the break command, the continue command allows you to specify what level of</a:t>
            </a:r>
            <a:br>
              <a:rPr lang="en-US" sz="1800" b="1" dirty="0">
                <a:solidFill>
                  <a:schemeClr val="tx1"/>
                </a:solidFill>
              </a:rPr>
            </a:br>
            <a:r>
              <a:rPr lang="en-US" sz="1800" b="1" dirty="0">
                <a:solidFill>
                  <a:schemeClr val="tx1"/>
                </a:solidFill>
              </a:rPr>
              <a:t>loop to continue with a command line parameter:</a:t>
            </a:r>
          </a:p>
          <a:p>
            <a:pPr algn="l"/>
            <a:r>
              <a:rPr lang="en-US" sz="1800" b="1" dirty="0">
                <a:solidFill>
                  <a:schemeClr val="tx1"/>
                </a:solidFill>
              </a:rPr>
              <a:t>continue </a:t>
            </a:r>
            <a:r>
              <a:rPr lang="en-US" sz="1800" b="1" i="1" dirty="0">
                <a:solidFill>
                  <a:schemeClr val="tx1"/>
                </a:solidFill>
              </a:rPr>
              <a:t>n</a:t>
            </a:r>
            <a:r>
              <a:rPr lang="en-US" sz="1800" b="1" dirty="0">
                <a:solidFill>
                  <a:schemeClr val="tx1"/>
                </a:solidFill>
              </a:rPr>
              <a:t> </a:t>
            </a:r>
          </a:p>
          <a:p>
            <a:pPr algn="l"/>
            <a:r>
              <a:rPr lang="en-US" sz="1800" b="1" dirty="0">
                <a:solidFill>
                  <a:schemeClr val="tx1"/>
                </a:solidFill>
              </a:rPr>
              <a:t>where </a:t>
            </a:r>
            <a:r>
              <a:rPr lang="en-US" sz="1800" b="1" i="1" dirty="0">
                <a:solidFill>
                  <a:schemeClr val="tx1"/>
                </a:solidFill>
              </a:rPr>
              <a:t>n </a:t>
            </a:r>
            <a:r>
              <a:rPr lang="en-US" sz="1800" b="1" dirty="0">
                <a:solidFill>
                  <a:schemeClr val="tx1"/>
                </a:solidFill>
              </a:rPr>
              <a:t>defines the loop level to continue. </a:t>
            </a:r>
          </a:p>
          <a:p>
            <a:pPr algn="l"/>
            <a:br>
              <a:rPr lang="en-US" sz="1800" dirty="0"/>
            </a:b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4A0CEA59-65F4-480D-9F81-8BFD9A8D0C71}"/>
              </a:ext>
            </a:extLst>
          </p:cNvPr>
          <p:cNvSpPr/>
          <p:nvPr/>
        </p:nvSpPr>
        <p:spPr>
          <a:xfrm>
            <a:off x="0" y="551347"/>
            <a:ext cx="161967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569337-E1C1-4C62-93EE-388C6A8FE846}"/>
              </a:ext>
            </a:extLst>
          </p:cNvPr>
          <p:cNvPicPr>
            <a:picLocks noChangeAspect="1"/>
          </p:cNvPicPr>
          <p:nvPr/>
        </p:nvPicPr>
        <p:blipFill>
          <a:blip r:embed="rId2"/>
          <a:stretch>
            <a:fillRect/>
          </a:stretch>
        </p:blipFill>
        <p:spPr>
          <a:xfrm>
            <a:off x="0" y="1203598"/>
            <a:ext cx="8244408" cy="2152650"/>
          </a:xfrm>
          <a:prstGeom prst="rect">
            <a:avLst/>
          </a:prstGeom>
        </p:spPr>
      </p:pic>
      <p:pic>
        <p:nvPicPr>
          <p:cNvPr id="6" name="Picture 5">
            <a:extLst>
              <a:ext uri="{FF2B5EF4-FFF2-40B4-BE49-F238E27FC236}">
                <a16:creationId xmlns:a16="http://schemas.microsoft.com/office/drawing/2014/main" id="{BF977F76-F397-4E6C-9F6E-8426BD8F47C4}"/>
              </a:ext>
            </a:extLst>
          </p:cNvPr>
          <p:cNvPicPr>
            <a:picLocks noChangeAspect="1"/>
          </p:cNvPicPr>
          <p:nvPr/>
        </p:nvPicPr>
        <p:blipFill>
          <a:blip r:embed="rId3"/>
          <a:stretch>
            <a:fillRect/>
          </a:stretch>
        </p:blipFill>
        <p:spPr>
          <a:xfrm>
            <a:off x="14595" y="3356248"/>
            <a:ext cx="8229813" cy="1513259"/>
          </a:xfrm>
          <a:prstGeom prst="rect">
            <a:avLst/>
          </a:prstGeom>
        </p:spPr>
      </p:pic>
    </p:spTree>
    <p:extLst>
      <p:ext uri="{BB962C8B-B14F-4D97-AF65-F5344CB8AC3E}">
        <p14:creationId xmlns:p14="http://schemas.microsoft.com/office/powerpoint/2010/main" val="23182254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087D56-2E03-4DCC-B2E2-35639AFA3EB5}"/>
              </a:ext>
            </a:extLst>
          </p:cNvPr>
          <p:cNvPicPr>
            <a:picLocks noChangeAspect="1"/>
          </p:cNvPicPr>
          <p:nvPr/>
        </p:nvPicPr>
        <p:blipFill>
          <a:blip r:embed="rId2"/>
          <a:stretch>
            <a:fillRect/>
          </a:stretch>
        </p:blipFill>
        <p:spPr>
          <a:xfrm>
            <a:off x="0" y="2715766"/>
            <a:ext cx="8316416" cy="2180615"/>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a:extLst>
              <a:ext uri="{FF2B5EF4-FFF2-40B4-BE49-F238E27FC236}">
                <a16:creationId xmlns:a16="http://schemas.microsoft.com/office/drawing/2014/main" id="{9C384ED4-168E-485C-A1D6-23CC910867D5}"/>
              </a:ext>
            </a:extLst>
          </p:cNvPr>
          <p:cNvPicPr>
            <a:picLocks noChangeAspect="1"/>
          </p:cNvPicPr>
          <p:nvPr/>
        </p:nvPicPr>
        <p:blipFill>
          <a:blip r:embed="rId3"/>
          <a:stretch>
            <a:fillRect/>
          </a:stretch>
        </p:blipFill>
        <p:spPr>
          <a:xfrm>
            <a:off x="0" y="0"/>
            <a:ext cx="8316416" cy="2715766"/>
          </a:xfrm>
          <a:prstGeom prst="rect">
            <a:avLst/>
          </a:prstGeom>
        </p:spPr>
      </p:pic>
    </p:spTree>
    <p:extLst>
      <p:ext uri="{BB962C8B-B14F-4D97-AF65-F5344CB8AC3E}">
        <p14:creationId xmlns:p14="http://schemas.microsoft.com/office/powerpoint/2010/main" val="507307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800" b="1" u="sng" dirty="0">
                <a:solidFill>
                  <a:schemeClr val="tx1"/>
                </a:solidFill>
              </a:rPr>
              <a:t>HANDLING USER INPUT </a:t>
            </a:r>
            <a:br>
              <a:rPr lang="en-US" sz="2800" b="1" u="sng" dirty="0">
                <a:solidFill>
                  <a:schemeClr val="tx1"/>
                </a:solidFill>
              </a:rPr>
            </a:br>
            <a:endParaRPr lang="en-US" sz="2800" b="1" u="sng" dirty="0">
              <a:solidFill>
                <a:schemeClr val="tx1"/>
              </a:solidFill>
            </a:endParaRPr>
          </a:p>
          <a:p>
            <a:pPr algn="l"/>
            <a:r>
              <a:rPr lang="en-US" sz="1800" b="1" dirty="0">
                <a:solidFill>
                  <a:schemeClr val="tx1"/>
                </a:solidFill>
              </a:rPr>
              <a:t>Sometimes, you need to write a script that has to interact with the person running the </a:t>
            </a:r>
          </a:p>
          <a:p>
            <a:pPr algn="l"/>
            <a:r>
              <a:rPr lang="en-US" sz="1800" b="1" dirty="0">
                <a:solidFill>
                  <a:schemeClr val="tx1"/>
                </a:solidFill>
              </a:rPr>
              <a:t>script. The bash shell provides a few different methods for retrieving data from people .</a:t>
            </a:r>
          </a:p>
          <a:p>
            <a:pPr algn="l"/>
            <a:r>
              <a:rPr lang="en-US" sz="2000" b="1" u="sng" dirty="0">
                <a:solidFill>
                  <a:schemeClr val="tx1"/>
                </a:solidFill>
              </a:rPr>
              <a:t>PASSING PARAMETERS</a:t>
            </a:r>
            <a:br>
              <a:rPr lang="en-US" b="1" dirty="0">
                <a:solidFill>
                  <a:schemeClr val="tx1"/>
                </a:solidFill>
              </a:rPr>
            </a:br>
            <a:r>
              <a:rPr lang="en-US" sz="1800" b="1" dirty="0">
                <a:solidFill>
                  <a:schemeClr val="tx1"/>
                </a:solidFill>
              </a:rPr>
              <a:t>The most basic method of passing data to your shell script is to use </a:t>
            </a:r>
            <a:r>
              <a:rPr lang="en-US" sz="1800" b="1" i="1" dirty="0">
                <a:solidFill>
                  <a:schemeClr val="tx1"/>
                </a:solidFill>
              </a:rPr>
              <a:t>command line </a:t>
            </a:r>
            <a:r>
              <a:rPr lang="en-US" sz="1800" b="1" i="1" dirty="0" err="1">
                <a:solidFill>
                  <a:schemeClr val="tx1"/>
                </a:solidFill>
              </a:rPr>
              <a:t>parameter</a:t>
            </a:r>
            <a:r>
              <a:rPr lang="en-US" sz="1800" b="1" dirty="0" err="1">
                <a:solidFill>
                  <a:schemeClr val="tx1"/>
                </a:solidFill>
              </a:rPr>
              <a:t>.Command</a:t>
            </a:r>
            <a:r>
              <a:rPr lang="en-US" sz="1800" b="1" dirty="0">
                <a:solidFill>
                  <a:schemeClr val="tx1"/>
                </a:solidFill>
              </a:rPr>
              <a:t> line parameters allow you to add data values to the command line when you </a:t>
            </a:r>
          </a:p>
          <a:p>
            <a:pPr algn="l"/>
            <a:r>
              <a:rPr lang="en-US" sz="1800" b="1" dirty="0">
                <a:solidFill>
                  <a:schemeClr val="tx1"/>
                </a:solidFill>
              </a:rPr>
              <a:t>Execute the script:</a:t>
            </a:r>
            <a:br>
              <a:rPr lang="en-US" sz="1800" b="1" dirty="0">
                <a:solidFill>
                  <a:schemeClr val="tx1"/>
                </a:solidFill>
              </a:rPr>
            </a:br>
            <a:r>
              <a:rPr lang="en-US" sz="1800" b="1" dirty="0">
                <a:solidFill>
                  <a:schemeClr val="tx1"/>
                </a:solidFill>
              </a:rPr>
              <a:t>$ ./</a:t>
            </a:r>
            <a:r>
              <a:rPr lang="en-US" sz="1800" b="1" dirty="0" err="1">
                <a:solidFill>
                  <a:schemeClr val="tx1"/>
                </a:solidFill>
              </a:rPr>
              <a:t>addem</a:t>
            </a:r>
            <a:r>
              <a:rPr lang="en-US" sz="1800" b="1" dirty="0">
                <a:solidFill>
                  <a:schemeClr val="tx1"/>
                </a:solidFill>
              </a:rPr>
              <a:t> 10 30</a:t>
            </a:r>
          </a:p>
          <a:p>
            <a:pPr algn="l"/>
            <a:br>
              <a:rPr lang="en-US" sz="1800" b="1" dirty="0">
                <a:solidFill>
                  <a:schemeClr val="tx1"/>
                </a:solidFill>
              </a:rPr>
            </a:br>
            <a:r>
              <a:rPr lang="en-US" sz="1800" b="1" dirty="0">
                <a:solidFill>
                  <a:schemeClr val="tx1"/>
                </a:solidFill>
              </a:rPr>
              <a:t>This example passes two command line parameters (10 and 30) to the script </a:t>
            </a:r>
            <a:r>
              <a:rPr lang="en-US" sz="1800" b="1" dirty="0" err="1">
                <a:solidFill>
                  <a:schemeClr val="tx1"/>
                </a:solidFill>
              </a:rPr>
              <a:t>addem</a:t>
            </a:r>
            <a:r>
              <a:rPr lang="en-US" sz="1800" b="1" dirty="0">
                <a:solidFill>
                  <a:schemeClr val="tx1"/>
                </a:solidFill>
              </a:rPr>
              <a:t>. The </a:t>
            </a:r>
          </a:p>
          <a:p>
            <a:pPr algn="l"/>
            <a:r>
              <a:rPr lang="en-US" sz="1800" b="1" dirty="0">
                <a:solidFill>
                  <a:schemeClr val="tx1"/>
                </a:solidFill>
              </a:rPr>
              <a:t>Script handles the command line parameters using special variables. The following sections describe how to use command line parameters in your bash shell scripts.</a:t>
            </a:r>
            <a:r>
              <a:rPr lang="en-US" sz="2400" b="1" dirty="0">
                <a:solidFill>
                  <a:schemeClr val="tx1"/>
                </a:solidFill>
              </a:rPr>
              <a:t> </a:t>
            </a:r>
            <a:br>
              <a:rPr lang="en-US" sz="1800" dirty="0"/>
            </a:br>
            <a:br>
              <a:rPr lang="en-US" sz="1800" dirty="0"/>
            </a:br>
            <a:br>
              <a:rPr lang="en-US" sz="1800" dirty="0"/>
            </a:br>
            <a:endParaRPr lang="en-US" sz="1800" b="1" u="sng" dirty="0">
              <a:solidFill>
                <a:schemeClr val="tx1"/>
              </a:solidFill>
            </a:endParaRPr>
          </a:p>
        </p:txBody>
      </p:sp>
      <p:sp>
        <p:nvSpPr>
          <p:cNvPr id="2" name="Rectangle 1">
            <a:extLst>
              <a:ext uri="{FF2B5EF4-FFF2-40B4-BE49-F238E27FC236}">
                <a16:creationId xmlns:a16="http://schemas.microsoft.com/office/drawing/2014/main" id="{8484B7C4-4940-42A8-9954-6FC6CB1C1E6A}"/>
              </a:ext>
            </a:extLst>
          </p:cNvPr>
          <p:cNvSpPr/>
          <p:nvPr/>
        </p:nvSpPr>
        <p:spPr>
          <a:xfrm>
            <a:off x="0" y="2787774"/>
            <a:ext cx="197971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0136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READING PARAMETERS</a:t>
            </a:r>
            <a:br>
              <a:rPr lang="en-US" sz="1800" b="1" dirty="0">
                <a:solidFill>
                  <a:schemeClr val="tx1"/>
                </a:solidFill>
              </a:rPr>
            </a:br>
            <a:r>
              <a:rPr lang="en-US" sz="1800" b="1" dirty="0">
                <a:solidFill>
                  <a:schemeClr val="tx1"/>
                </a:solidFill>
              </a:rPr>
              <a:t>The bash shell assigns special variables, called </a:t>
            </a:r>
            <a:r>
              <a:rPr lang="en-US" sz="1800" b="1" i="1" dirty="0">
                <a:solidFill>
                  <a:schemeClr val="tx1"/>
                </a:solidFill>
              </a:rPr>
              <a:t>positional parameters, </a:t>
            </a:r>
            <a:r>
              <a:rPr lang="en-US" sz="1800" b="1" dirty="0">
                <a:solidFill>
                  <a:schemeClr val="tx1"/>
                </a:solidFill>
              </a:rPr>
              <a:t>to all of the command</a:t>
            </a:r>
            <a:br>
              <a:rPr lang="en-US" sz="1800" b="1" dirty="0">
                <a:solidFill>
                  <a:schemeClr val="tx1"/>
                </a:solidFill>
              </a:rPr>
            </a:br>
            <a:r>
              <a:rPr lang="en-US" sz="1800" b="1" dirty="0">
                <a:solidFill>
                  <a:schemeClr val="tx1"/>
                </a:solidFill>
              </a:rPr>
              <a:t>line parameters entered. This includes the name of the script the shell is executing. The</a:t>
            </a:r>
            <a:br>
              <a:rPr lang="en-US" sz="1800" b="1" dirty="0">
                <a:solidFill>
                  <a:schemeClr val="tx1"/>
                </a:solidFill>
              </a:rPr>
            </a:br>
            <a:r>
              <a:rPr lang="en-US" sz="1800" b="1" dirty="0">
                <a:solidFill>
                  <a:schemeClr val="tx1"/>
                </a:solidFill>
              </a:rPr>
              <a:t>positional parameter variables are standard numbers, with </a:t>
            </a:r>
            <a:r>
              <a:rPr lang="en-US" sz="1800" b="1" i="1" dirty="0">
                <a:solidFill>
                  <a:schemeClr val="tx1"/>
                </a:solidFill>
              </a:rPr>
              <a:t>$0 </a:t>
            </a:r>
            <a:r>
              <a:rPr lang="en-US" sz="1800" b="1" dirty="0">
                <a:solidFill>
                  <a:schemeClr val="tx1"/>
                </a:solidFill>
              </a:rPr>
              <a:t>being the script’s name, </a:t>
            </a:r>
            <a:r>
              <a:rPr lang="en-US" sz="1800" b="1" i="1" dirty="0">
                <a:solidFill>
                  <a:schemeClr val="tx1"/>
                </a:solidFill>
              </a:rPr>
              <a:t>$1</a:t>
            </a:r>
            <a:br>
              <a:rPr lang="en-US" sz="1800" b="1" i="1" dirty="0">
                <a:solidFill>
                  <a:schemeClr val="tx1"/>
                </a:solidFill>
              </a:rPr>
            </a:br>
            <a:r>
              <a:rPr lang="en-US" sz="1800" b="1" dirty="0">
                <a:solidFill>
                  <a:schemeClr val="tx1"/>
                </a:solidFill>
              </a:rPr>
              <a:t>being the first parameter, </a:t>
            </a:r>
            <a:r>
              <a:rPr lang="en-US" sz="1800" b="1" i="1" dirty="0">
                <a:solidFill>
                  <a:schemeClr val="tx1"/>
                </a:solidFill>
              </a:rPr>
              <a:t>$2 </a:t>
            </a:r>
            <a:r>
              <a:rPr lang="en-US" sz="1800" b="1" dirty="0">
                <a:solidFill>
                  <a:schemeClr val="tx1"/>
                </a:solidFill>
              </a:rPr>
              <a:t>being the second parameter, and so on, up to </a:t>
            </a:r>
            <a:r>
              <a:rPr lang="en-US" sz="1800" b="1" i="1" dirty="0">
                <a:solidFill>
                  <a:schemeClr val="tx1"/>
                </a:solidFill>
              </a:rPr>
              <a:t>$9 </a:t>
            </a:r>
            <a:r>
              <a:rPr lang="en-US" sz="1800" b="1" dirty="0">
                <a:solidFill>
                  <a:schemeClr val="tx1"/>
                </a:solidFill>
              </a:rPr>
              <a:t>for the ninth</a:t>
            </a:r>
            <a:br>
              <a:rPr lang="en-US" sz="1800" b="1" dirty="0">
                <a:solidFill>
                  <a:schemeClr val="tx1"/>
                </a:solidFill>
              </a:rPr>
            </a:br>
            <a:r>
              <a:rPr lang="en-US" sz="1800" b="1" dirty="0">
                <a:solidFill>
                  <a:schemeClr val="tx1"/>
                </a:solidFill>
              </a:rPr>
              <a:t>parameter. </a:t>
            </a:r>
            <a:br>
              <a:rPr lang="en-US" sz="1800" b="1" dirty="0">
                <a:solidFill>
                  <a:schemeClr val="tx1"/>
                </a:solidFill>
              </a:rPr>
            </a:br>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p:txBody>
      </p:sp>
      <p:pic>
        <p:nvPicPr>
          <p:cNvPr id="2" name="Picture 1">
            <a:extLst>
              <a:ext uri="{FF2B5EF4-FFF2-40B4-BE49-F238E27FC236}">
                <a16:creationId xmlns:a16="http://schemas.microsoft.com/office/drawing/2014/main" id="{A0A91FE0-7E86-486B-AB3F-EED2C0D3CBD4}"/>
              </a:ext>
            </a:extLst>
          </p:cNvPr>
          <p:cNvPicPr>
            <a:picLocks noChangeAspect="1"/>
          </p:cNvPicPr>
          <p:nvPr/>
        </p:nvPicPr>
        <p:blipFill>
          <a:blip r:embed="rId2"/>
          <a:stretch>
            <a:fillRect/>
          </a:stretch>
        </p:blipFill>
        <p:spPr>
          <a:xfrm>
            <a:off x="0" y="3723878"/>
            <a:ext cx="8172400" cy="1445351"/>
          </a:xfrm>
          <a:prstGeom prst="rect">
            <a:avLst/>
          </a:prstGeom>
        </p:spPr>
      </p:pic>
      <p:pic>
        <p:nvPicPr>
          <p:cNvPr id="3" name="Picture 2">
            <a:extLst>
              <a:ext uri="{FF2B5EF4-FFF2-40B4-BE49-F238E27FC236}">
                <a16:creationId xmlns:a16="http://schemas.microsoft.com/office/drawing/2014/main" id="{363E4E6E-EADC-4DA2-96EC-081F3D7712D5}"/>
              </a:ext>
            </a:extLst>
          </p:cNvPr>
          <p:cNvPicPr>
            <a:picLocks noChangeAspect="1"/>
          </p:cNvPicPr>
          <p:nvPr/>
        </p:nvPicPr>
        <p:blipFill>
          <a:blip r:embed="rId3"/>
          <a:stretch>
            <a:fillRect/>
          </a:stretch>
        </p:blipFill>
        <p:spPr>
          <a:xfrm>
            <a:off x="12688" y="1966515"/>
            <a:ext cx="8159711" cy="1685355"/>
          </a:xfrm>
          <a:prstGeom prst="rect">
            <a:avLst/>
          </a:prstGeom>
        </p:spPr>
      </p:pic>
    </p:spTree>
    <p:extLst>
      <p:ext uri="{BB962C8B-B14F-4D97-AF65-F5344CB8AC3E}">
        <p14:creationId xmlns:p14="http://schemas.microsoft.com/office/powerpoint/2010/main" val="214032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endParaRPr lang="en-US" dirty="0"/>
          </a:p>
        </p:txBody>
      </p:sp>
    </p:spTree>
    <p:extLst>
      <p:ext uri="{BB962C8B-B14F-4D97-AF65-F5344CB8AC3E}">
        <p14:creationId xmlns:p14="http://schemas.microsoft.com/office/powerpoint/2010/main" val="2503462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73982E-8421-4D44-B75D-73D0DA8DBF71}"/>
              </a:ext>
            </a:extLst>
          </p:cNvPr>
          <p:cNvPicPr>
            <a:picLocks noChangeAspect="1"/>
          </p:cNvPicPr>
          <p:nvPr/>
        </p:nvPicPr>
        <p:blipFill>
          <a:blip r:embed="rId2"/>
          <a:stretch>
            <a:fillRect/>
          </a:stretch>
        </p:blipFill>
        <p:spPr>
          <a:xfrm>
            <a:off x="0" y="2715766"/>
            <a:ext cx="8532440" cy="1584176"/>
          </a:xfrm>
          <a:prstGeom prst="rect">
            <a:avLst/>
          </a:prstGeom>
        </p:spPr>
      </p:pic>
      <p:pic>
        <p:nvPicPr>
          <p:cNvPr id="4" name="Picture 3">
            <a:extLst>
              <a:ext uri="{FF2B5EF4-FFF2-40B4-BE49-F238E27FC236}">
                <a16:creationId xmlns:a16="http://schemas.microsoft.com/office/drawing/2014/main" id="{2BFA07DD-94FC-4162-9FA6-F6BA3FDD93ED}"/>
              </a:ext>
            </a:extLst>
          </p:cNvPr>
          <p:cNvPicPr>
            <a:picLocks noChangeAspect="1"/>
          </p:cNvPicPr>
          <p:nvPr/>
        </p:nvPicPr>
        <p:blipFill>
          <a:blip r:embed="rId3"/>
          <a:stretch>
            <a:fillRect/>
          </a:stretch>
        </p:blipFill>
        <p:spPr>
          <a:xfrm>
            <a:off x="15184" y="657052"/>
            <a:ext cx="8640960" cy="1914698"/>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583203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Remember that each of the parameters is separated by a space, so the shell interpreted the</a:t>
            </a:r>
            <a:br>
              <a:rPr lang="en-US" sz="1800" b="1" dirty="0">
                <a:solidFill>
                  <a:schemeClr val="tx1"/>
                </a:solidFill>
              </a:rPr>
            </a:br>
            <a:r>
              <a:rPr lang="en-US" sz="1800" b="1" dirty="0">
                <a:solidFill>
                  <a:schemeClr val="tx1"/>
                </a:solidFill>
              </a:rPr>
              <a:t>space as just separating the two values. To include a space as a parameter value, you must</a:t>
            </a:r>
            <a:br>
              <a:rPr lang="en-US" sz="1800" b="1" dirty="0">
                <a:solidFill>
                  <a:schemeClr val="tx1"/>
                </a:solidFill>
              </a:rPr>
            </a:br>
            <a:r>
              <a:rPr lang="en-US" sz="1800" b="1" dirty="0">
                <a:solidFill>
                  <a:schemeClr val="tx1"/>
                </a:solidFill>
              </a:rPr>
              <a:t>use quotation marks (either single or double quotation marks):</a:t>
            </a:r>
          </a:p>
          <a:p>
            <a:pPr algn="l"/>
            <a:br>
              <a:rPr lang="en-US" sz="1800" b="1" dirty="0">
                <a:solidFill>
                  <a:schemeClr val="tx1"/>
                </a:solidFill>
              </a:rPr>
            </a:br>
            <a:r>
              <a:rPr lang="en-US" sz="1800" b="1" dirty="0">
                <a:solidFill>
                  <a:schemeClr val="tx1"/>
                </a:solidFill>
              </a:rPr>
              <a:t>$ ./test3.sh 'Rich Blum'</a:t>
            </a:r>
            <a:br>
              <a:rPr lang="en-US" sz="1800" b="1" dirty="0">
                <a:solidFill>
                  <a:schemeClr val="tx1"/>
                </a:solidFill>
              </a:rPr>
            </a:br>
            <a:r>
              <a:rPr lang="en-US" sz="1800" b="1" dirty="0">
                <a:solidFill>
                  <a:schemeClr val="tx1"/>
                </a:solidFill>
              </a:rPr>
              <a:t>Hello Rich Blum, glad to meet you.</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 ./test3.sh "Rich Blum"</a:t>
            </a:r>
            <a:br>
              <a:rPr lang="en-US" sz="1800" b="1" dirty="0">
                <a:solidFill>
                  <a:schemeClr val="tx1"/>
                </a:solidFill>
              </a:rPr>
            </a:br>
            <a:r>
              <a:rPr lang="en-US" sz="1800" b="1" dirty="0">
                <a:solidFill>
                  <a:schemeClr val="tx1"/>
                </a:solidFill>
              </a:rPr>
              <a:t>Hello Rich Blum, glad to meet you.</a:t>
            </a:r>
            <a:br>
              <a:rPr lang="en-US" sz="1800" b="1" dirty="0">
                <a:solidFill>
                  <a:schemeClr val="tx1"/>
                </a:solidFill>
              </a:rPr>
            </a:br>
            <a:r>
              <a:rPr lang="en-US" sz="1800" b="1" dirty="0">
                <a:solidFill>
                  <a:schemeClr val="tx1"/>
                </a:solidFill>
              </a:rPr>
              <a:t>$ </a:t>
            </a:r>
            <a:br>
              <a:rPr lang="en-US" sz="1800" b="1" dirty="0">
                <a:solidFill>
                  <a:schemeClr val="tx1"/>
                </a:solidFill>
              </a:rPr>
            </a:br>
            <a:r>
              <a:rPr lang="en-US" sz="1800" b="1" dirty="0">
                <a:solidFill>
                  <a:schemeClr val="tx1"/>
                </a:solidFill>
              </a:rPr>
              <a:t>If your script needs more than nine command line parameters, you can continue, but the</a:t>
            </a:r>
            <a:br>
              <a:rPr lang="en-US" sz="1800" b="1" dirty="0">
                <a:solidFill>
                  <a:schemeClr val="tx1"/>
                </a:solidFill>
              </a:rPr>
            </a:br>
            <a:r>
              <a:rPr lang="en-US" sz="1800" b="1" dirty="0">
                <a:solidFill>
                  <a:schemeClr val="tx1"/>
                </a:solidFill>
              </a:rPr>
              <a:t>variable names change slightly. After the ninth variable, you must use braces around the</a:t>
            </a:r>
            <a:br>
              <a:rPr lang="en-US" sz="1800" b="1" dirty="0">
                <a:solidFill>
                  <a:schemeClr val="tx1"/>
                </a:solidFill>
              </a:rPr>
            </a:br>
            <a:r>
              <a:rPr lang="en-US" sz="1800" b="1" dirty="0">
                <a:solidFill>
                  <a:schemeClr val="tx1"/>
                </a:solidFill>
              </a:rPr>
              <a:t>variable number, such as </a:t>
            </a:r>
            <a:r>
              <a:rPr lang="en-US" sz="1800" b="1" i="1" dirty="0">
                <a:solidFill>
                  <a:schemeClr val="tx1"/>
                </a:solidFill>
              </a:rPr>
              <a:t>${10}</a:t>
            </a:r>
            <a:r>
              <a:rPr lang="en-US" sz="1800" b="1" dirty="0">
                <a:solidFill>
                  <a:schemeClr val="tx1"/>
                </a:solidFill>
              </a:rPr>
              <a:t>. Here’s an example of doing that:</a:t>
            </a:r>
            <a:r>
              <a:rPr lang="en-US" sz="2400" b="1" dirty="0">
                <a:solidFill>
                  <a:schemeClr val="tx1"/>
                </a:solidFill>
              </a:rPr>
              <a:t> </a:t>
            </a:r>
            <a:br>
              <a:rPr lang="en-US" sz="1800" dirty="0"/>
            </a:br>
            <a:endParaRPr lang="en-US" sz="1800" b="1" dirty="0">
              <a:solidFill>
                <a:schemeClr val="tx1"/>
              </a:solidFill>
            </a:endParaRPr>
          </a:p>
        </p:txBody>
      </p:sp>
      <p:sp>
        <p:nvSpPr>
          <p:cNvPr id="2" name="Rectangle 1">
            <a:extLst>
              <a:ext uri="{FF2B5EF4-FFF2-40B4-BE49-F238E27FC236}">
                <a16:creationId xmlns:a16="http://schemas.microsoft.com/office/drawing/2014/main" id="{97F429D5-D7B5-4EE0-BA66-CB84480DEC3D}"/>
              </a:ext>
            </a:extLst>
          </p:cNvPr>
          <p:cNvSpPr/>
          <p:nvPr/>
        </p:nvSpPr>
        <p:spPr>
          <a:xfrm>
            <a:off x="1115616" y="1131590"/>
            <a:ext cx="151216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05DB3F-4B4E-4D32-B99A-4842CDE066E7}"/>
              </a:ext>
            </a:extLst>
          </p:cNvPr>
          <p:cNvSpPr/>
          <p:nvPr/>
        </p:nvSpPr>
        <p:spPr>
          <a:xfrm>
            <a:off x="1115616" y="1923678"/>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033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37ADACBE-7922-4F1F-8642-716D804A0A68}"/>
              </a:ext>
            </a:extLst>
          </p:cNvPr>
          <p:cNvPicPr>
            <a:picLocks noChangeAspect="1"/>
          </p:cNvPicPr>
          <p:nvPr/>
        </p:nvPicPr>
        <p:blipFill>
          <a:blip r:embed="rId2"/>
          <a:stretch>
            <a:fillRect/>
          </a:stretch>
        </p:blipFill>
        <p:spPr>
          <a:xfrm>
            <a:off x="0" y="3363838"/>
            <a:ext cx="9144000" cy="1512168"/>
          </a:xfrm>
          <a:prstGeom prst="rect">
            <a:avLst/>
          </a:prstGeom>
        </p:spPr>
      </p:pic>
      <p:pic>
        <p:nvPicPr>
          <p:cNvPr id="3" name="Picture 2">
            <a:extLst>
              <a:ext uri="{FF2B5EF4-FFF2-40B4-BE49-F238E27FC236}">
                <a16:creationId xmlns:a16="http://schemas.microsoft.com/office/drawing/2014/main" id="{B499B64A-CAE7-41C0-8076-D20B52A39DAA}"/>
              </a:ext>
            </a:extLst>
          </p:cNvPr>
          <p:cNvPicPr>
            <a:picLocks noChangeAspect="1"/>
          </p:cNvPicPr>
          <p:nvPr/>
        </p:nvPicPr>
        <p:blipFill>
          <a:blip r:embed="rId3"/>
          <a:stretch>
            <a:fillRect/>
          </a:stretch>
        </p:blipFill>
        <p:spPr>
          <a:xfrm>
            <a:off x="0" y="1131590"/>
            <a:ext cx="9144000" cy="2160240"/>
          </a:xfrm>
          <a:prstGeom prst="rect">
            <a:avLst/>
          </a:prstGeom>
        </p:spPr>
      </p:pic>
    </p:spTree>
    <p:extLst>
      <p:ext uri="{BB962C8B-B14F-4D97-AF65-F5344CB8AC3E}">
        <p14:creationId xmlns:p14="http://schemas.microsoft.com/office/powerpoint/2010/main" val="30598330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u="sng" dirty="0">
                <a:solidFill>
                  <a:schemeClr val="tx1"/>
                </a:solidFill>
              </a:rPr>
              <a:t>Reading the script name</a:t>
            </a:r>
            <a:br>
              <a:rPr lang="en-US" sz="1800" b="1" dirty="0">
                <a:solidFill>
                  <a:schemeClr val="tx1"/>
                </a:solidFill>
              </a:rPr>
            </a:br>
            <a:r>
              <a:rPr lang="en-US" sz="1800" b="1" dirty="0">
                <a:solidFill>
                  <a:schemeClr val="tx1"/>
                </a:solidFill>
              </a:rPr>
              <a:t>You can use the </a:t>
            </a:r>
            <a:r>
              <a:rPr lang="en-US" sz="1800" b="1" i="1" dirty="0">
                <a:solidFill>
                  <a:schemeClr val="tx1"/>
                </a:solidFill>
              </a:rPr>
              <a:t>$0 </a:t>
            </a:r>
            <a:r>
              <a:rPr lang="en-US" sz="1800" b="1" dirty="0">
                <a:solidFill>
                  <a:schemeClr val="tx1"/>
                </a:solidFill>
              </a:rPr>
              <a:t>parameter to determine the script name the shell started from the</a:t>
            </a:r>
            <a:br>
              <a:rPr lang="en-US" sz="1800" b="1" dirty="0">
                <a:solidFill>
                  <a:schemeClr val="tx1"/>
                </a:solidFill>
              </a:rPr>
            </a:br>
            <a:r>
              <a:rPr lang="en-US" sz="1800" b="1" dirty="0">
                <a:solidFill>
                  <a:schemeClr val="tx1"/>
                </a:solidFill>
              </a:rPr>
              <a:t>command line. This can come in handy if you’re writing a utility that can have multiple</a:t>
            </a:r>
            <a:br>
              <a:rPr lang="en-US" sz="1800" b="1" dirty="0">
                <a:solidFill>
                  <a:schemeClr val="tx1"/>
                </a:solidFill>
              </a:rPr>
            </a:br>
            <a:r>
              <a:rPr lang="en-US" sz="1800" b="1" dirty="0">
                <a:solidFill>
                  <a:schemeClr val="tx1"/>
                </a:solidFill>
              </a:rPr>
              <a:t>functions.</a:t>
            </a:r>
            <a:br>
              <a:rPr lang="en-US" sz="1800" b="1" dirty="0">
                <a:solidFill>
                  <a:schemeClr val="tx1"/>
                </a:solidFill>
              </a:rPr>
            </a:br>
            <a:r>
              <a:rPr lang="en-US" sz="1800" b="1" dirty="0">
                <a:solidFill>
                  <a:schemeClr val="tx1"/>
                </a:solidFill>
              </a:rPr>
              <a:t>$ cat test5.sh</a:t>
            </a:r>
            <a:br>
              <a:rPr lang="en-US" sz="1800" b="1" dirty="0">
                <a:solidFill>
                  <a:schemeClr val="tx1"/>
                </a:solidFill>
              </a:rPr>
            </a:br>
            <a:r>
              <a:rPr lang="en-US" sz="1800" b="1" dirty="0">
                <a:solidFill>
                  <a:schemeClr val="tx1"/>
                </a:solidFill>
              </a:rPr>
              <a:t>#!/bin/bash</a:t>
            </a:r>
            <a:br>
              <a:rPr lang="en-US" sz="1800" b="1" dirty="0">
                <a:solidFill>
                  <a:schemeClr val="tx1"/>
                </a:solidFill>
              </a:rPr>
            </a:br>
            <a:r>
              <a:rPr lang="en-US" sz="1800" b="1" dirty="0">
                <a:solidFill>
                  <a:schemeClr val="tx1"/>
                </a:solidFill>
              </a:rPr>
              <a:t># Testing the $0 parameter</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echo The zero parameter is set to: $0</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 bash test5.sh</a:t>
            </a:r>
            <a:br>
              <a:rPr lang="en-US" sz="1800" b="1" dirty="0">
                <a:solidFill>
                  <a:schemeClr val="tx1"/>
                </a:solidFill>
              </a:rPr>
            </a:br>
            <a:r>
              <a:rPr lang="en-US" sz="1800" b="1" dirty="0">
                <a:solidFill>
                  <a:schemeClr val="tx1"/>
                </a:solidFill>
              </a:rPr>
              <a:t>The zero parameter is set to: test5.sh</a:t>
            </a:r>
            <a:br>
              <a:rPr lang="en-US" sz="1800" b="1" dirty="0">
                <a:solidFill>
                  <a:schemeClr val="tx1"/>
                </a:solidFill>
              </a:rPr>
            </a:br>
            <a:r>
              <a:rPr lang="en-US" sz="1800" b="1" dirty="0">
                <a:solidFill>
                  <a:schemeClr val="tx1"/>
                </a:solidFill>
              </a:rPr>
              <a:t>$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37519107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a:p>
            <a:pPr algn="l"/>
            <a:endParaRPr lang="en-US" dirty="0"/>
          </a:p>
        </p:txBody>
      </p:sp>
      <p:pic>
        <p:nvPicPr>
          <p:cNvPr id="2" name="Picture 1">
            <a:extLst>
              <a:ext uri="{FF2B5EF4-FFF2-40B4-BE49-F238E27FC236}">
                <a16:creationId xmlns:a16="http://schemas.microsoft.com/office/drawing/2014/main" id="{F84EC065-0C98-4B4B-831B-C88AE65A1C5F}"/>
              </a:ext>
            </a:extLst>
          </p:cNvPr>
          <p:cNvPicPr>
            <a:picLocks noChangeAspect="1"/>
          </p:cNvPicPr>
          <p:nvPr/>
        </p:nvPicPr>
        <p:blipFill>
          <a:blip r:embed="rId2"/>
          <a:stretch>
            <a:fillRect/>
          </a:stretch>
        </p:blipFill>
        <p:spPr>
          <a:xfrm>
            <a:off x="0" y="2516687"/>
            <a:ext cx="9144000" cy="2380208"/>
          </a:xfrm>
          <a:prstGeom prst="rect">
            <a:avLst/>
          </a:prstGeom>
        </p:spPr>
      </p:pic>
      <p:pic>
        <p:nvPicPr>
          <p:cNvPr id="3" name="Picture 2">
            <a:extLst>
              <a:ext uri="{FF2B5EF4-FFF2-40B4-BE49-F238E27FC236}">
                <a16:creationId xmlns:a16="http://schemas.microsoft.com/office/drawing/2014/main" id="{DF474441-E37E-4E38-A5DD-F6E6A26BD0A5}"/>
              </a:ext>
            </a:extLst>
          </p:cNvPr>
          <p:cNvPicPr>
            <a:picLocks noChangeAspect="1"/>
          </p:cNvPicPr>
          <p:nvPr/>
        </p:nvPicPr>
        <p:blipFill>
          <a:blip r:embed="rId3"/>
          <a:stretch>
            <a:fillRect/>
          </a:stretch>
        </p:blipFill>
        <p:spPr>
          <a:xfrm>
            <a:off x="0" y="924968"/>
            <a:ext cx="9144000" cy="1570829"/>
          </a:xfrm>
          <a:prstGeom prst="rect">
            <a:avLst/>
          </a:prstGeom>
        </p:spPr>
      </p:pic>
    </p:spTree>
    <p:extLst>
      <p:ext uri="{BB962C8B-B14F-4D97-AF65-F5344CB8AC3E}">
        <p14:creationId xmlns:p14="http://schemas.microsoft.com/office/powerpoint/2010/main" val="13142781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TESTING PARAMETERS</a:t>
            </a:r>
            <a:br>
              <a:rPr lang="en-US" sz="1800" b="1" dirty="0">
                <a:solidFill>
                  <a:schemeClr val="tx1"/>
                </a:solidFill>
              </a:rPr>
            </a:br>
            <a:r>
              <a:rPr lang="en-US" sz="1800" b="1" dirty="0">
                <a:solidFill>
                  <a:schemeClr val="tx1"/>
                </a:solidFill>
              </a:rPr>
              <a:t>Be careful when using command line parameters in your shell scripts. If the script is run</a:t>
            </a:r>
            <a:br>
              <a:rPr lang="en-US" sz="1800" b="1" dirty="0">
                <a:solidFill>
                  <a:schemeClr val="tx1"/>
                </a:solidFill>
              </a:rPr>
            </a:br>
            <a:r>
              <a:rPr lang="en-US" sz="1800" b="1" dirty="0">
                <a:solidFill>
                  <a:schemeClr val="tx1"/>
                </a:solidFill>
              </a:rPr>
              <a:t>without the parameters, bad things can happen: </a:t>
            </a:r>
            <a:br>
              <a:rPr lang="en-US" sz="1800" b="1" dirty="0">
                <a:solidFill>
                  <a:schemeClr val="tx1"/>
                </a:solidFill>
              </a:rPr>
            </a:br>
            <a:r>
              <a:rPr lang="en-US" sz="1800" b="1" dirty="0">
                <a:solidFill>
                  <a:schemeClr val="tx1"/>
                </a:solidFill>
              </a:rPr>
              <a:t>When the script assumes there is data in a parameter variable, and no data is present,</a:t>
            </a:r>
            <a:br>
              <a:rPr lang="en-US" sz="1800" b="1" dirty="0">
                <a:solidFill>
                  <a:schemeClr val="tx1"/>
                </a:solidFill>
              </a:rPr>
            </a:br>
            <a:r>
              <a:rPr lang="en-US" sz="1800" b="1" dirty="0">
                <a:solidFill>
                  <a:schemeClr val="tx1"/>
                </a:solidFill>
              </a:rPr>
              <a:t>most likely you’ll get an error message from your script. This is a poor way to write scripts.</a:t>
            </a:r>
            <a:br>
              <a:rPr lang="en-US" sz="1800" b="1" dirty="0">
                <a:solidFill>
                  <a:schemeClr val="tx1"/>
                </a:solidFill>
              </a:rPr>
            </a:br>
            <a:r>
              <a:rPr lang="en-US" sz="1800" b="1" dirty="0">
                <a:solidFill>
                  <a:schemeClr val="tx1"/>
                </a:solidFill>
              </a:rPr>
              <a:t>Always check your parameters to make sure the data is there before using it: check </a:t>
            </a:r>
          </a:p>
          <a:p>
            <a:pPr algn="l"/>
            <a:r>
              <a:rPr lang="en-US" sz="1800" b="1" dirty="0">
                <a:solidFill>
                  <a:schemeClr val="tx1"/>
                </a:solidFill>
              </a:rPr>
              <a:t>parameter present or not by if else condition.</a:t>
            </a:r>
          </a:p>
          <a:p>
            <a:pPr algn="l"/>
            <a:endParaRPr lang="en-US" sz="1800" b="1" dirty="0">
              <a:solidFill>
                <a:schemeClr val="tx1"/>
              </a:solidFill>
            </a:endParaRPr>
          </a:p>
          <a:p>
            <a:pPr algn="l"/>
            <a:r>
              <a:rPr lang="en-US" sz="1800" b="1" dirty="0">
                <a:solidFill>
                  <a:schemeClr val="tx1"/>
                </a:solidFill>
              </a:rPr>
              <a:t>In below example, the -n test evaluation was used to check for data in the $1 command</a:t>
            </a:r>
            <a:br>
              <a:rPr lang="en-US" sz="1800" b="1" dirty="0">
                <a:solidFill>
                  <a:schemeClr val="tx1"/>
                </a:solidFill>
              </a:rPr>
            </a:br>
            <a:r>
              <a:rPr lang="en-US" sz="1800" b="1" dirty="0">
                <a:solidFill>
                  <a:schemeClr val="tx1"/>
                </a:solidFill>
              </a:rPr>
              <a:t>line parameter. </a:t>
            </a:r>
            <a:br>
              <a:rPr lang="en-US" sz="1800" b="1" dirty="0">
                <a:solidFill>
                  <a:schemeClr val="tx1"/>
                </a:solidFill>
              </a:rPr>
            </a:b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17034589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63417BE1-2D2E-4D44-B58F-09AAD606966C}"/>
              </a:ext>
            </a:extLst>
          </p:cNvPr>
          <p:cNvPicPr>
            <a:picLocks noChangeAspect="1"/>
          </p:cNvPicPr>
          <p:nvPr/>
        </p:nvPicPr>
        <p:blipFill>
          <a:blip r:embed="rId2"/>
          <a:stretch>
            <a:fillRect/>
          </a:stretch>
        </p:blipFill>
        <p:spPr>
          <a:xfrm>
            <a:off x="0" y="2643758"/>
            <a:ext cx="9144000" cy="2236712"/>
          </a:xfrm>
          <a:prstGeom prst="rect">
            <a:avLst/>
          </a:prstGeom>
        </p:spPr>
      </p:pic>
      <p:pic>
        <p:nvPicPr>
          <p:cNvPr id="3" name="Picture 2">
            <a:extLst>
              <a:ext uri="{FF2B5EF4-FFF2-40B4-BE49-F238E27FC236}">
                <a16:creationId xmlns:a16="http://schemas.microsoft.com/office/drawing/2014/main" id="{0A2A0B3A-DC1B-44DD-893C-CB1834D874A1}"/>
              </a:ext>
            </a:extLst>
          </p:cNvPr>
          <p:cNvPicPr>
            <a:picLocks noChangeAspect="1"/>
          </p:cNvPicPr>
          <p:nvPr/>
        </p:nvPicPr>
        <p:blipFill>
          <a:blip r:embed="rId3"/>
          <a:stretch>
            <a:fillRect/>
          </a:stretch>
        </p:blipFill>
        <p:spPr>
          <a:xfrm>
            <a:off x="0" y="263030"/>
            <a:ext cx="9144000" cy="2376264"/>
          </a:xfrm>
          <a:prstGeom prst="rect">
            <a:avLst/>
          </a:prstGeom>
        </p:spPr>
      </p:pic>
    </p:spTree>
    <p:extLst>
      <p:ext uri="{BB962C8B-B14F-4D97-AF65-F5344CB8AC3E}">
        <p14:creationId xmlns:p14="http://schemas.microsoft.com/office/powerpoint/2010/main" val="40486125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COUNTING PARAMETERS </a:t>
            </a:r>
            <a:br>
              <a:rPr lang="en-US" sz="2000" b="1" u="sng" dirty="0">
                <a:solidFill>
                  <a:schemeClr val="tx1"/>
                </a:solidFill>
              </a:rPr>
            </a:br>
            <a:r>
              <a:rPr lang="en-US" sz="1800" b="1" dirty="0">
                <a:solidFill>
                  <a:schemeClr val="tx1"/>
                </a:solidFill>
              </a:rPr>
              <a:t>The special </a:t>
            </a:r>
            <a:r>
              <a:rPr lang="en-US" sz="1800" b="1" i="1" dirty="0">
                <a:solidFill>
                  <a:schemeClr val="tx1"/>
                </a:solidFill>
              </a:rPr>
              <a:t>$# </a:t>
            </a:r>
            <a:r>
              <a:rPr lang="en-US" sz="1800" b="1" dirty="0">
                <a:solidFill>
                  <a:schemeClr val="tx1"/>
                </a:solidFill>
              </a:rPr>
              <a:t>variable contains the number of command line parameters included when</a:t>
            </a:r>
            <a:br>
              <a:rPr lang="en-US" sz="1800" b="1" dirty="0">
                <a:solidFill>
                  <a:schemeClr val="tx1"/>
                </a:solidFill>
              </a:rPr>
            </a:br>
            <a:r>
              <a:rPr lang="en-US" sz="1800" b="1" dirty="0">
                <a:solidFill>
                  <a:schemeClr val="tx1"/>
                </a:solidFill>
              </a:rPr>
              <a:t>the script was run. You can use this special variable anywhere in the script, just like a </a:t>
            </a:r>
          </a:p>
          <a:p>
            <a:pPr algn="l"/>
            <a:r>
              <a:rPr lang="en-US" sz="1800" b="1" dirty="0">
                <a:solidFill>
                  <a:schemeClr val="tx1"/>
                </a:solidFill>
              </a:rPr>
              <a:t>normal variable: </a:t>
            </a:r>
            <a:br>
              <a:rPr lang="en-US" sz="2000" dirty="0">
                <a:solidFill>
                  <a:schemeClr val="tx1"/>
                </a:solidFill>
              </a:rPr>
            </a:br>
            <a:endParaRPr lang="en-US" sz="2000" dirty="0">
              <a:solidFill>
                <a:schemeClr val="tx1"/>
              </a:solidFill>
            </a:endParaRPr>
          </a:p>
          <a:p>
            <a:pPr algn="l"/>
            <a:endParaRPr lang="en-US" sz="2000" b="1" u="sng" dirty="0">
              <a:solidFill>
                <a:schemeClr val="tx1"/>
              </a:solidFill>
            </a:endParaRPr>
          </a:p>
        </p:txBody>
      </p:sp>
      <p:pic>
        <p:nvPicPr>
          <p:cNvPr id="2" name="Picture 1">
            <a:extLst>
              <a:ext uri="{FF2B5EF4-FFF2-40B4-BE49-F238E27FC236}">
                <a16:creationId xmlns:a16="http://schemas.microsoft.com/office/drawing/2014/main" id="{219B20E4-2F5F-4DA3-8B51-58C94149510E}"/>
              </a:ext>
            </a:extLst>
          </p:cNvPr>
          <p:cNvPicPr>
            <a:picLocks noChangeAspect="1"/>
          </p:cNvPicPr>
          <p:nvPr/>
        </p:nvPicPr>
        <p:blipFill>
          <a:blip r:embed="rId2"/>
          <a:stretch>
            <a:fillRect/>
          </a:stretch>
        </p:blipFill>
        <p:spPr>
          <a:xfrm>
            <a:off x="0" y="3363838"/>
            <a:ext cx="9036496" cy="1508419"/>
          </a:xfrm>
          <a:prstGeom prst="rect">
            <a:avLst/>
          </a:prstGeom>
        </p:spPr>
      </p:pic>
      <p:pic>
        <p:nvPicPr>
          <p:cNvPr id="3" name="Picture 2">
            <a:extLst>
              <a:ext uri="{FF2B5EF4-FFF2-40B4-BE49-F238E27FC236}">
                <a16:creationId xmlns:a16="http://schemas.microsoft.com/office/drawing/2014/main" id="{C503C9EE-BE07-470A-AFEF-7FD7F26BE316}"/>
              </a:ext>
            </a:extLst>
          </p:cNvPr>
          <p:cNvPicPr>
            <a:picLocks noChangeAspect="1"/>
          </p:cNvPicPr>
          <p:nvPr/>
        </p:nvPicPr>
        <p:blipFill>
          <a:blip r:embed="rId3"/>
          <a:stretch>
            <a:fillRect/>
          </a:stretch>
        </p:blipFill>
        <p:spPr>
          <a:xfrm>
            <a:off x="0" y="2057003"/>
            <a:ext cx="9036496" cy="1303086"/>
          </a:xfrm>
          <a:prstGeom prst="rect">
            <a:avLst/>
          </a:prstGeom>
        </p:spPr>
      </p:pic>
    </p:spTree>
    <p:extLst>
      <p:ext uri="{BB962C8B-B14F-4D97-AF65-F5344CB8AC3E}">
        <p14:creationId xmlns:p14="http://schemas.microsoft.com/office/powerpoint/2010/main" val="1797208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D7602DE2-BFFB-4160-9F5F-906AD6DD7BB1}"/>
              </a:ext>
            </a:extLst>
          </p:cNvPr>
          <p:cNvPicPr>
            <a:picLocks noChangeAspect="1"/>
          </p:cNvPicPr>
          <p:nvPr/>
        </p:nvPicPr>
        <p:blipFill>
          <a:blip r:embed="rId2"/>
          <a:stretch>
            <a:fillRect/>
          </a:stretch>
        </p:blipFill>
        <p:spPr>
          <a:xfrm>
            <a:off x="0" y="3363838"/>
            <a:ext cx="8748464" cy="1512168"/>
          </a:xfrm>
          <a:prstGeom prst="rect">
            <a:avLst/>
          </a:prstGeom>
        </p:spPr>
      </p:pic>
      <p:pic>
        <p:nvPicPr>
          <p:cNvPr id="3" name="Picture 2">
            <a:extLst>
              <a:ext uri="{FF2B5EF4-FFF2-40B4-BE49-F238E27FC236}">
                <a16:creationId xmlns:a16="http://schemas.microsoft.com/office/drawing/2014/main" id="{7CEBC4C7-6FEE-426D-A672-931301BAEF44}"/>
              </a:ext>
            </a:extLst>
          </p:cNvPr>
          <p:cNvPicPr>
            <a:picLocks noChangeAspect="1"/>
          </p:cNvPicPr>
          <p:nvPr/>
        </p:nvPicPr>
        <p:blipFill>
          <a:blip r:embed="rId3"/>
          <a:stretch>
            <a:fillRect/>
          </a:stretch>
        </p:blipFill>
        <p:spPr>
          <a:xfrm>
            <a:off x="0" y="195486"/>
            <a:ext cx="8748464" cy="3168352"/>
          </a:xfrm>
          <a:prstGeom prst="rect">
            <a:avLst/>
          </a:prstGeom>
        </p:spPr>
      </p:pic>
    </p:spTree>
    <p:extLst>
      <p:ext uri="{BB962C8B-B14F-4D97-AF65-F5344CB8AC3E}">
        <p14:creationId xmlns:p14="http://schemas.microsoft.com/office/powerpoint/2010/main" val="12383583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 cat test10.sh</a:t>
            </a:r>
            <a:br>
              <a:rPr lang="en-US" sz="1800" b="1" dirty="0">
                <a:solidFill>
                  <a:schemeClr val="tx1"/>
                </a:solidFill>
              </a:rPr>
            </a:br>
            <a:r>
              <a:rPr lang="en-US" sz="1800" b="1" dirty="0">
                <a:solidFill>
                  <a:schemeClr val="tx1"/>
                </a:solidFill>
              </a:rPr>
              <a:t>#!/bin/bash</a:t>
            </a:r>
            <a:br>
              <a:rPr lang="en-US" sz="1800" b="1" dirty="0">
                <a:solidFill>
                  <a:schemeClr val="tx1"/>
                </a:solidFill>
              </a:rPr>
            </a:br>
            <a:r>
              <a:rPr lang="en-US" sz="1800" b="1" dirty="0">
                <a:solidFill>
                  <a:schemeClr val="tx1"/>
                </a:solidFill>
              </a:rPr>
              <a:t># Grabbing the last parameter</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params=$#</a:t>
            </a:r>
            <a:br>
              <a:rPr lang="en-US" sz="1800" b="1" dirty="0">
                <a:solidFill>
                  <a:schemeClr val="tx1"/>
                </a:solidFill>
              </a:rPr>
            </a:br>
            <a:r>
              <a:rPr lang="en-US" sz="1800" b="1" dirty="0">
                <a:solidFill>
                  <a:schemeClr val="tx1"/>
                </a:solidFill>
              </a:rPr>
              <a:t>echo</a:t>
            </a:r>
            <a:br>
              <a:rPr lang="en-US" sz="1800" b="1" dirty="0">
                <a:solidFill>
                  <a:schemeClr val="tx1"/>
                </a:solidFill>
              </a:rPr>
            </a:br>
            <a:r>
              <a:rPr lang="en-US" sz="1800" b="1" dirty="0" err="1">
                <a:solidFill>
                  <a:schemeClr val="tx1"/>
                </a:solidFill>
              </a:rPr>
              <a:t>echo</a:t>
            </a:r>
            <a:r>
              <a:rPr lang="en-US" sz="1800" b="1" dirty="0">
                <a:solidFill>
                  <a:schemeClr val="tx1"/>
                </a:solidFill>
              </a:rPr>
              <a:t> The last parameter is $params</a:t>
            </a:r>
            <a:br>
              <a:rPr lang="en-US" sz="1800" b="1" dirty="0">
                <a:solidFill>
                  <a:schemeClr val="tx1"/>
                </a:solidFill>
              </a:rPr>
            </a:br>
            <a:r>
              <a:rPr lang="en-US" sz="1800" b="1" dirty="0">
                <a:solidFill>
                  <a:schemeClr val="tx1"/>
                </a:solidFill>
              </a:rPr>
              <a:t>echo The last parameter is ${!#}</a:t>
            </a:r>
            <a:br>
              <a:rPr lang="en-US" sz="1800" b="1" dirty="0">
                <a:solidFill>
                  <a:schemeClr val="tx1"/>
                </a:solidFill>
              </a:rPr>
            </a:br>
            <a:r>
              <a:rPr lang="en-US" sz="1800" b="1" dirty="0">
                <a:solidFill>
                  <a:schemeClr val="tx1"/>
                </a:solidFill>
              </a:rPr>
              <a:t>echo</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 bash test10.sh 1 2 3 4 5</a:t>
            </a:r>
            <a:br>
              <a:rPr lang="en-US" sz="1800" b="1" dirty="0">
                <a:solidFill>
                  <a:schemeClr val="tx1"/>
                </a:solidFill>
              </a:rPr>
            </a:br>
            <a:r>
              <a:rPr lang="en-US" sz="1800" b="1" dirty="0">
                <a:solidFill>
                  <a:schemeClr val="tx1"/>
                </a:solidFill>
              </a:rPr>
              <a:t>The last parameter is 5</a:t>
            </a:r>
            <a:br>
              <a:rPr lang="en-US" sz="1800" b="1" dirty="0">
                <a:solidFill>
                  <a:schemeClr val="tx1"/>
                </a:solidFill>
              </a:rPr>
            </a:br>
            <a:r>
              <a:rPr lang="en-US" sz="1800" b="1" dirty="0">
                <a:solidFill>
                  <a:schemeClr val="tx1"/>
                </a:solidFill>
              </a:rPr>
              <a:t>The last parameter is 5</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 bash test10.sh</a:t>
            </a:r>
            <a:br>
              <a:rPr lang="en-US" sz="1800" b="1" dirty="0">
                <a:solidFill>
                  <a:schemeClr val="tx1"/>
                </a:solidFill>
              </a:rPr>
            </a:br>
            <a:r>
              <a:rPr lang="en-US" sz="1800" b="1" dirty="0">
                <a:solidFill>
                  <a:schemeClr val="tx1"/>
                </a:solidFill>
              </a:rPr>
              <a:t>The last parameter is 0</a:t>
            </a:r>
            <a:br>
              <a:rPr lang="en-US" sz="1800" b="1" dirty="0">
                <a:solidFill>
                  <a:schemeClr val="tx1"/>
                </a:solidFill>
              </a:rPr>
            </a:br>
            <a:r>
              <a:rPr lang="en-US" sz="1800" b="1" dirty="0">
                <a:solidFill>
                  <a:schemeClr val="tx1"/>
                </a:solidFill>
              </a:rPr>
              <a:t>The last parameter is test10.sh</a:t>
            </a:r>
            <a:br>
              <a:rPr lang="en-US" sz="1800" b="1" dirty="0">
                <a:solidFill>
                  <a:schemeClr val="tx1"/>
                </a:solidFill>
              </a:rPr>
            </a:br>
            <a:r>
              <a:rPr lang="en-US" sz="1800" b="1" dirty="0">
                <a:solidFill>
                  <a:schemeClr val="tx1"/>
                </a:solidFill>
              </a:rPr>
              <a:t>$</a:t>
            </a:r>
          </a:p>
        </p:txBody>
      </p:sp>
      <p:sp>
        <p:nvSpPr>
          <p:cNvPr id="2" name="Rectangle 1">
            <a:extLst>
              <a:ext uri="{FF2B5EF4-FFF2-40B4-BE49-F238E27FC236}">
                <a16:creationId xmlns:a16="http://schemas.microsoft.com/office/drawing/2014/main" id="{13B643EB-FEE5-448C-89F1-DE52FAD51E30}"/>
              </a:ext>
            </a:extLst>
          </p:cNvPr>
          <p:cNvSpPr/>
          <p:nvPr/>
        </p:nvSpPr>
        <p:spPr>
          <a:xfrm>
            <a:off x="2699792" y="1995686"/>
            <a:ext cx="57606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endParaRPr lang="en-US" dirty="0"/>
          </a:p>
        </p:txBody>
      </p:sp>
    </p:spTree>
    <p:extLst>
      <p:ext uri="{BB962C8B-B14F-4D97-AF65-F5344CB8AC3E}">
        <p14:creationId xmlns:p14="http://schemas.microsoft.com/office/powerpoint/2010/main" val="23134852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br>
              <a:rPr lang="en-US" sz="1800" b="1" dirty="0">
                <a:solidFill>
                  <a:schemeClr val="tx1"/>
                </a:solidFill>
              </a:rPr>
            </a:br>
            <a:r>
              <a:rPr lang="en-US" sz="1800" b="1" dirty="0">
                <a:solidFill>
                  <a:schemeClr val="tx1"/>
                </a:solidFill>
              </a:rPr>
              <a:t>Perfect. This script also assigned the </a:t>
            </a:r>
            <a:r>
              <a:rPr lang="en-US" sz="1800" b="1" i="1" dirty="0">
                <a:solidFill>
                  <a:schemeClr val="tx1"/>
                </a:solidFill>
              </a:rPr>
              <a:t>$# </a:t>
            </a:r>
            <a:r>
              <a:rPr lang="en-US" sz="1800" b="1" dirty="0">
                <a:solidFill>
                  <a:schemeClr val="tx1"/>
                </a:solidFill>
              </a:rPr>
              <a:t>variable value to the variable </a:t>
            </a:r>
            <a:r>
              <a:rPr lang="en-US" sz="1800" b="1" i="1" dirty="0">
                <a:solidFill>
                  <a:schemeClr val="tx1"/>
                </a:solidFill>
              </a:rPr>
              <a:t>params </a:t>
            </a:r>
            <a:r>
              <a:rPr lang="en-US" sz="1800" b="1" dirty="0">
                <a:solidFill>
                  <a:schemeClr val="tx1"/>
                </a:solidFill>
              </a:rPr>
              <a:t>and then</a:t>
            </a:r>
            <a:br>
              <a:rPr lang="en-US" sz="1800" b="1" dirty="0">
                <a:solidFill>
                  <a:schemeClr val="tx1"/>
                </a:solidFill>
              </a:rPr>
            </a:br>
            <a:r>
              <a:rPr lang="en-US" sz="1800" b="1" dirty="0">
                <a:solidFill>
                  <a:schemeClr val="tx1"/>
                </a:solidFill>
              </a:rPr>
              <a:t>used that variable within the special command line parameter variable format as well. Both</a:t>
            </a:r>
            <a:br>
              <a:rPr lang="en-US" sz="1800" b="1" dirty="0">
                <a:solidFill>
                  <a:schemeClr val="tx1"/>
                </a:solidFill>
              </a:rPr>
            </a:br>
            <a:r>
              <a:rPr lang="en-US" sz="1800" b="1" dirty="0">
                <a:solidFill>
                  <a:schemeClr val="tx1"/>
                </a:solidFill>
              </a:rPr>
              <a:t>versions worked. It’s also important to notice that, when there weren’t any parameters on</a:t>
            </a:r>
            <a:br>
              <a:rPr lang="en-US" sz="1800" b="1" dirty="0">
                <a:solidFill>
                  <a:schemeClr val="tx1"/>
                </a:solidFill>
              </a:rPr>
            </a:br>
            <a:r>
              <a:rPr lang="en-US" sz="1800" b="1" dirty="0">
                <a:solidFill>
                  <a:schemeClr val="tx1"/>
                </a:solidFill>
              </a:rPr>
              <a:t>the command line, the </a:t>
            </a:r>
            <a:r>
              <a:rPr lang="en-US" sz="1800" b="1" i="1" dirty="0">
                <a:solidFill>
                  <a:schemeClr val="tx1"/>
                </a:solidFill>
              </a:rPr>
              <a:t>$# </a:t>
            </a:r>
            <a:r>
              <a:rPr lang="en-US" sz="1800" b="1" dirty="0">
                <a:solidFill>
                  <a:schemeClr val="tx1"/>
                </a:solidFill>
              </a:rPr>
              <a:t>value was zero, which is what appears in the </a:t>
            </a:r>
            <a:r>
              <a:rPr lang="en-US" sz="1800" b="1" i="1" dirty="0">
                <a:solidFill>
                  <a:schemeClr val="tx1"/>
                </a:solidFill>
              </a:rPr>
              <a:t>params </a:t>
            </a:r>
            <a:r>
              <a:rPr lang="en-US" sz="1800" b="1" dirty="0">
                <a:solidFill>
                  <a:schemeClr val="tx1"/>
                </a:solidFill>
              </a:rPr>
              <a:t>variable,</a:t>
            </a:r>
            <a:br>
              <a:rPr lang="en-US" sz="1800" b="1" dirty="0">
                <a:solidFill>
                  <a:schemeClr val="tx1"/>
                </a:solidFill>
              </a:rPr>
            </a:br>
            <a:r>
              <a:rPr lang="en-US" sz="1800" b="1" dirty="0">
                <a:solidFill>
                  <a:schemeClr val="tx1"/>
                </a:solidFill>
              </a:rPr>
              <a:t>but the </a:t>
            </a:r>
            <a:r>
              <a:rPr lang="en-US" sz="1800" b="1" i="1" dirty="0">
                <a:solidFill>
                  <a:schemeClr val="tx1"/>
                </a:solidFill>
              </a:rPr>
              <a:t>${!#} </a:t>
            </a:r>
            <a:r>
              <a:rPr lang="en-US" sz="1800" b="1" dirty="0">
                <a:solidFill>
                  <a:schemeClr val="tx1"/>
                </a:solidFill>
              </a:rPr>
              <a:t>variable returns the script name used on the command line.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F445E003-27AC-4430-8E3C-7F7953F6FE29}"/>
              </a:ext>
            </a:extLst>
          </p:cNvPr>
          <p:cNvSpPr/>
          <p:nvPr/>
        </p:nvSpPr>
        <p:spPr>
          <a:xfrm>
            <a:off x="827584" y="1419622"/>
            <a:ext cx="576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8253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GRABBING ALL THE DATA </a:t>
            </a:r>
            <a:br>
              <a:rPr lang="en-US" sz="2000" b="1" u="sng" dirty="0">
                <a:solidFill>
                  <a:schemeClr val="tx1"/>
                </a:solidFill>
              </a:rPr>
            </a:br>
            <a:r>
              <a:rPr lang="en-US" sz="1800" b="1" dirty="0">
                <a:solidFill>
                  <a:schemeClr val="tx1"/>
                </a:solidFill>
              </a:rPr>
              <a:t>The </a:t>
            </a:r>
            <a:r>
              <a:rPr lang="en-US" sz="1800" b="1" i="1" dirty="0">
                <a:solidFill>
                  <a:schemeClr val="tx1"/>
                </a:solidFill>
              </a:rPr>
              <a:t>$* </a:t>
            </a:r>
            <a:r>
              <a:rPr lang="en-US" sz="1800" b="1" dirty="0">
                <a:solidFill>
                  <a:schemeClr val="tx1"/>
                </a:solidFill>
              </a:rPr>
              <a:t>and </a:t>
            </a:r>
            <a:r>
              <a:rPr lang="en-US" sz="1800" b="1" i="1" dirty="0">
                <a:solidFill>
                  <a:schemeClr val="tx1"/>
                </a:solidFill>
              </a:rPr>
              <a:t>$@ </a:t>
            </a:r>
            <a:r>
              <a:rPr lang="en-US" sz="1800" b="1" dirty="0">
                <a:solidFill>
                  <a:schemeClr val="tx1"/>
                </a:solidFill>
              </a:rPr>
              <a:t>variables provide easy access to all your parameters. Both of these variables</a:t>
            </a:r>
            <a:br>
              <a:rPr lang="en-US" sz="1800" b="1" dirty="0">
                <a:solidFill>
                  <a:schemeClr val="tx1"/>
                </a:solidFill>
              </a:rPr>
            </a:br>
            <a:r>
              <a:rPr lang="en-US" sz="1800" b="1" dirty="0">
                <a:solidFill>
                  <a:schemeClr val="tx1"/>
                </a:solidFill>
              </a:rPr>
              <a:t>include all the command line parameters within a single variable.</a:t>
            </a:r>
            <a:br>
              <a:rPr lang="en-US" sz="1800" b="1" dirty="0">
                <a:solidFill>
                  <a:schemeClr val="tx1"/>
                </a:solidFill>
              </a:rPr>
            </a:br>
            <a:r>
              <a:rPr lang="en-US" sz="1800" b="1" dirty="0">
                <a:solidFill>
                  <a:schemeClr val="tx1"/>
                </a:solidFill>
              </a:rPr>
              <a:t>The </a:t>
            </a:r>
            <a:r>
              <a:rPr lang="en-US" sz="1800" b="1" i="1" dirty="0">
                <a:solidFill>
                  <a:schemeClr val="tx1"/>
                </a:solidFill>
              </a:rPr>
              <a:t>$* </a:t>
            </a:r>
            <a:r>
              <a:rPr lang="en-US" sz="1800" b="1" dirty="0">
                <a:solidFill>
                  <a:schemeClr val="tx1"/>
                </a:solidFill>
              </a:rPr>
              <a:t>variable takes all the parameters supplied on the command line as a single word.</a:t>
            </a:r>
            <a:br>
              <a:rPr lang="en-US" sz="1800" b="1" dirty="0">
                <a:solidFill>
                  <a:schemeClr val="tx1"/>
                </a:solidFill>
              </a:rPr>
            </a:br>
            <a:r>
              <a:rPr lang="en-US" sz="1800" b="1" dirty="0">
                <a:solidFill>
                  <a:schemeClr val="tx1"/>
                </a:solidFill>
              </a:rPr>
              <a:t>The word contains each of the values as they appear on the command line. Basically,</a:t>
            </a:r>
            <a:br>
              <a:rPr lang="en-US" sz="1800" b="1" dirty="0">
                <a:solidFill>
                  <a:schemeClr val="tx1"/>
                </a:solidFill>
              </a:rPr>
            </a:br>
            <a:r>
              <a:rPr lang="en-US" sz="1800" b="1" dirty="0">
                <a:solidFill>
                  <a:schemeClr val="tx1"/>
                </a:solidFill>
              </a:rPr>
              <a:t>instead of treating the parameters as multiple objects, the </a:t>
            </a:r>
            <a:r>
              <a:rPr lang="en-US" sz="1800" b="1" i="1" dirty="0">
                <a:solidFill>
                  <a:schemeClr val="tx1"/>
                </a:solidFill>
              </a:rPr>
              <a:t>$* </a:t>
            </a:r>
            <a:r>
              <a:rPr lang="en-US" sz="1800" b="1" dirty="0">
                <a:solidFill>
                  <a:schemeClr val="tx1"/>
                </a:solidFill>
              </a:rPr>
              <a:t>variable treats them all as</a:t>
            </a:r>
            <a:br>
              <a:rPr lang="en-US" sz="1800" b="1" dirty="0">
                <a:solidFill>
                  <a:schemeClr val="tx1"/>
                </a:solidFill>
              </a:rPr>
            </a:br>
            <a:r>
              <a:rPr lang="en-US" sz="1800" b="1" dirty="0">
                <a:solidFill>
                  <a:schemeClr val="tx1"/>
                </a:solidFill>
              </a:rPr>
              <a:t>one parameter.</a:t>
            </a:r>
            <a:br>
              <a:rPr lang="en-US" sz="1800" b="1" dirty="0">
                <a:solidFill>
                  <a:schemeClr val="tx1"/>
                </a:solidFill>
              </a:rPr>
            </a:br>
            <a:r>
              <a:rPr lang="en-US" sz="1800" b="1" dirty="0">
                <a:solidFill>
                  <a:schemeClr val="tx1"/>
                </a:solidFill>
              </a:rPr>
              <a:t>The </a:t>
            </a:r>
            <a:r>
              <a:rPr lang="en-US" sz="1800" b="1" i="1" dirty="0">
                <a:solidFill>
                  <a:schemeClr val="tx1"/>
                </a:solidFill>
              </a:rPr>
              <a:t>$@ </a:t>
            </a:r>
            <a:r>
              <a:rPr lang="en-US" sz="1800" b="1" dirty="0">
                <a:solidFill>
                  <a:schemeClr val="tx1"/>
                </a:solidFill>
              </a:rPr>
              <a:t>variable, on the other hand, takes all the parameters supplied on the command line</a:t>
            </a:r>
            <a:br>
              <a:rPr lang="en-US" sz="1800" b="1" dirty="0">
                <a:solidFill>
                  <a:schemeClr val="tx1"/>
                </a:solidFill>
              </a:rPr>
            </a:br>
            <a:r>
              <a:rPr lang="en-US" sz="1800" b="1" dirty="0">
                <a:solidFill>
                  <a:schemeClr val="tx1"/>
                </a:solidFill>
              </a:rPr>
              <a:t>as separate words in the same string. It allows you to iterate through the values, separating</a:t>
            </a:r>
            <a:br>
              <a:rPr lang="en-US" sz="1800" b="1" dirty="0">
                <a:solidFill>
                  <a:schemeClr val="tx1"/>
                </a:solidFill>
              </a:rPr>
            </a:br>
            <a:r>
              <a:rPr lang="en-US" sz="1800" b="1" dirty="0">
                <a:solidFill>
                  <a:schemeClr val="tx1"/>
                </a:solidFill>
              </a:rPr>
              <a:t>out each parameter supplied. This is most often accomplished using the for command.</a:t>
            </a:r>
            <a:r>
              <a:rPr lang="en-US" sz="2800" b="1" dirty="0">
                <a:solidFill>
                  <a:schemeClr val="tx1"/>
                </a:solidFill>
              </a:rPr>
              <a:t> </a:t>
            </a:r>
            <a:br>
              <a:rPr lang="en-US" sz="2000" dirty="0"/>
            </a:br>
            <a:endParaRPr lang="en-US" sz="2000" b="1" u="sng" dirty="0"/>
          </a:p>
        </p:txBody>
      </p:sp>
    </p:spTree>
    <p:extLst>
      <p:ext uri="{BB962C8B-B14F-4D97-AF65-F5344CB8AC3E}">
        <p14:creationId xmlns:p14="http://schemas.microsoft.com/office/powerpoint/2010/main" val="14327459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p:txBody>
      </p:sp>
      <p:pic>
        <p:nvPicPr>
          <p:cNvPr id="2" name="Picture 1">
            <a:extLst>
              <a:ext uri="{FF2B5EF4-FFF2-40B4-BE49-F238E27FC236}">
                <a16:creationId xmlns:a16="http://schemas.microsoft.com/office/drawing/2014/main" id="{09BB3318-955D-4DB0-8A30-65C18622DF89}"/>
              </a:ext>
            </a:extLst>
          </p:cNvPr>
          <p:cNvPicPr>
            <a:picLocks noChangeAspect="1"/>
          </p:cNvPicPr>
          <p:nvPr/>
        </p:nvPicPr>
        <p:blipFill>
          <a:blip r:embed="rId2"/>
          <a:stretch>
            <a:fillRect/>
          </a:stretch>
        </p:blipFill>
        <p:spPr>
          <a:xfrm>
            <a:off x="28161" y="3075806"/>
            <a:ext cx="9144000" cy="1800200"/>
          </a:xfrm>
          <a:prstGeom prst="rect">
            <a:avLst/>
          </a:prstGeom>
        </p:spPr>
      </p:pic>
      <p:pic>
        <p:nvPicPr>
          <p:cNvPr id="3" name="Picture 2">
            <a:extLst>
              <a:ext uri="{FF2B5EF4-FFF2-40B4-BE49-F238E27FC236}">
                <a16:creationId xmlns:a16="http://schemas.microsoft.com/office/drawing/2014/main" id="{F4A59453-400C-4CFC-8F77-B7DBE0E507BB}"/>
              </a:ext>
            </a:extLst>
          </p:cNvPr>
          <p:cNvPicPr>
            <a:picLocks noChangeAspect="1"/>
          </p:cNvPicPr>
          <p:nvPr/>
        </p:nvPicPr>
        <p:blipFill>
          <a:blip r:embed="rId3"/>
          <a:stretch>
            <a:fillRect/>
          </a:stretch>
        </p:blipFill>
        <p:spPr>
          <a:xfrm>
            <a:off x="6971" y="915566"/>
            <a:ext cx="9115838" cy="2093192"/>
          </a:xfrm>
          <a:prstGeom prst="rect">
            <a:avLst/>
          </a:prstGeom>
        </p:spPr>
      </p:pic>
    </p:spTree>
    <p:extLst>
      <p:ext uri="{BB962C8B-B14F-4D97-AF65-F5344CB8AC3E}">
        <p14:creationId xmlns:p14="http://schemas.microsoft.com/office/powerpoint/2010/main" val="518878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a:extLst>
              <a:ext uri="{FF2B5EF4-FFF2-40B4-BE49-F238E27FC236}">
                <a16:creationId xmlns:a16="http://schemas.microsoft.com/office/drawing/2014/main" id="{7F6F6F1F-8B4D-4C83-928D-A8347C438FF4}"/>
              </a:ext>
            </a:extLst>
          </p:cNvPr>
          <p:cNvPicPr>
            <a:picLocks noChangeAspect="1"/>
          </p:cNvPicPr>
          <p:nvPr/>
        </p:nvPicPr>
        <p:blipFill>
          <a:blip r:embed="rId2"/>
          <a:stretch>
            <a:fillRect/>
          </a:stretch>
        </p:blipFill>
        <p:spPr>
          <a:xfrm>
            <a:off x="0" y="2715765"/>
            <a:ext cx="9144000" cy="2160241"/>
          </a:xfrm>
          <a:prstGeom prst="rect">
            <a:avLst/>
          </a:prstGeom>
        </p:spPr>
      </p:pic>
      <p:pic>
        <p:nvPicPr>
          <p:cNvPr id="4" name="Picture 3">
            <a:extLst>
              <a:ext uri="{FF2B5EF4-FFF2-40B4-BE49-F238E27FC236}">
                <a16:creationId xmlns:a16="http://schemas.microsoft.com/office/drawing/2014/main" id="{2605E458-01A4-4CCE-AB38-E38D02092FCB}"/>
              </a:ext>
            </a:extLst>
          </p:cNvPr>
          <p:cNvPicPr>
            <a:picLocks noChangeAspect="1"/>
          </p:cNvPicPr>
          <p:nvPr/>
        </p:nvPicPr>
        <p:blipFill>
          <a:blip r:embed="rId3"/>
          <a:stretch>
            <a:fillRect/>
          </a:stretch>
        </p:blipFill>
        <p:spPr>
          <a:xfrm>
            <a:off x="0" y="10733"/>
            <a:ext cx="9144000" cy="2705032"/>
          </a:xfrm>
          <a:prstGeom prst="rect">
            <a:avLst/>
          </a:prstGeom>
        </p:spPr>
      </p:pic>
    </p:spTree>
    <p:extLst>
      <p:ext uri="{BB962C8B-B14F-4D97-AF65-F5344CB8AC3E}">
        <p14:creationId xmlns:p14="http://schemas.microsoft.com/office/powerpoint/2010/main" val="37814576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400" b="1" u="sng" dirty="0">
                <a:solidFill>
                  <a:srgbClr val="C00000"/>
                </a:solidFill>
              </a:rPr>
              <a:t>Standardizing Options </a:t>
            </a:r>
            <a:br>
              <a:rPr lang="en-US" sz="2400" b="1" u="sng" dirty="0">
                <a:solidFill>
                  <a:srgbClr val="FF0000"/>
                </a:solidFill>
              </a:rPr>
            </a:br>
            <a:endParaRPr lang="en-US" sz="1800" b="1" dirty="0">
              <a:solidFill>
                <a:schemeClr val="tx1"/>
              </a:solidFill>
            </a:endParaRPr>
          </a:p>
          <a:p>
            <a:pPr algn="l"/>
            <a:r>
              <a:rPr lang="en-US" sz="1800" b="1" dirty="0">
                <a:solidFill>
                  <a:schemeClr val="tx1"/>
                </a:solidFill>
              </a:rPr>
              <a:t>Few letter options have achieved a somewhat standard meaning in the</a:t>
            </a:r>
            <a:br>
              <a:rPr lang="en-US" sz="1800" b="1" dirty="0">
                <a:solidFill>
                  <a:schemeClr val="tx1"/>
                </a:solidFill>
              </a:rPr>
            </a:br>
            <a:r>
              <a:rPr lang="en-US" sz="1800" b="1" dirty="0">
                <a:solidFill>
                  <a:schemeClr val="tx1"/>
                </a:solidFill>
              </a:rPr>
              <a:t>Linux world. If you leverage these options in your shell script, your scripts will be more</a:t>
            </a:r>
            <a:br>
              <a:rPr lang="en-US" sz="1800" b="1" dirty="0">
                <a:solidFill>
                  <a:schemeClr val="tx1"/>
                </a:solidFill>
              </a:rPr>
            </a:br>
            <a:r>
              <a:rPr lang="en-US" sz="1800" b="1" dirty="0">
                <a:solidFill>
                  <a:schemeClr val="tx1"/>
                </a:solidFill>
              </a:rPr>
              <a:t>user-friendly. </a:t>
            </a:r>
            <a:br>
              <a:rPr lang="en-US" sz="2400" dirty="0"/>
            </a:br>
            <a:endParaRPr lang="en-US" sz="2400" b="1" u="sng" dirty="0">
              <a:solidFill>
                <a:srgbClr val="FF0000"/>
              </a:solidFill>
            </a:endParaRPr>
          </a:p>
        </p:txBody>
      </p:sp>
    </p:spTree>
    <p:extLst>
      <p:ext uri="{BB962C8B-B14F-4D97-AF65-F5344CB8AC3E}">
        <p14:creationId xmlns:p14="http://schemas.microsoft.com/office/powerpoint/2010/main" val="3951023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1EB76-4926-413F-862F-C68ED387E635}"/>
              </a:ext>
            </a:extLst>
          </p:cNvPr>
          <p:cNvPicPr>
            <a:picLocks noChangeAspect="1"/>
          </p:cNvPicPr>
          <p:nvPr/>
        </p:nvPicPr>
        <p:blipFill>
          <a:blip r:embed="rId2"/>
          <a:stretch>
            <a:fillRect/>
          </a:stretch>
        </p:blipFill>
        <p:spPr>
          <a:xfrm>
            <a:off x="107504" y="42862"/>
            <a:ext cx="7488882" cy="5057775"/>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1070226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READING BASICS</a:t>
            </a:r>
            <a:br>
              <a:rPr lang="en-US" sz="1800" b="1" dirty="0">
                <a:solidFill>
                  <a:schemeClr val="tx1"/>
                </a:solidFill>
              </a:rPr>
            </a:br>
            <a:r>
              <a:rPr lang="en-US" sz="1800" b="1" dirty="0">
                <a:solidFill>
                  <a:schemeClr val="tx1"/>
                </a:solidFill>
              </a:rPr>
              <a:t>The read command accepts input either from standard input (such as from the keyboard)</a:t>
            </a:r>
            <a:br>
              <a:rPr lang="en-US" sz="1800" b="1" dirty="0">
                <a:solidFill>
                  <a:schemeClr val="tx1"/>
                </a:solidFill>
              </a:rPr>
            </a:br>
            <a:r>
              <a:rPr lang="en-US" sz="1800" b="1" dirty="0">
                <a:solidFill>
                  <a:schemeClr val="tx1"/>
                </a:solidFill>
              </a:rPr>
              <a:t>or from another file descriptor. After receiving the input, the read command places the</a:t>
            </a:r>
            <a:br>
              <a:rPr lang="en-US" sz="1800" b="1" dirty="0">
                <a:solidFill>
                  <a:schemeClr val="tx1"/>
                </a:solidFill>
              </a:rPr>
            </a:br>
            <a:r>
              <a:rPr lang="en-US" sz="1800" b="1" dirty="0">
                <a:solidFill>
                  <a:schemeClr val="tx1"/>
                </a:solidFill>
              </a:rPr>
              <a:t>data into a variable. </a:t>
            </a:r>
          </a:p>
          <a:p>
            <a:pPr algn="l"/>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BE410809-D7AE-45DB-87E3-197C56A0992A}"/>
              </a:ext>
            </a:extLst>
          </p:cNvPr>
          <p:cNvPicPr>
            <a:picLocks noChangeAspect="1"/>
          </p:cNvPicPr>
          <p:nvPr/>
        </p:nvPicPr>
        <p:blipFill>
          <a:blip r:embed="rId2"/>
          <a:stretch>
            <a:fillRect/>
          </a:stretch>
        </p:blipFill>
        <p:spPr>
          <a:xfrm>
            <a:off x="0" y="3338703"/>
            <a:ext cx="8676456" cy="1791444"/>
          </a:xfrm>
          <a:prstGeom prst="rect">
            <a:avLst/>
          </a:prstGeom>
        </p:spPr>
      </p:pic>
      <p:pic>
        <p:nvPicPr>
          <p:cNvPr id="3" name="Picture 2">
            <a:extLst>
              <a:ext uri="{FF2B5EF4-FFF2-40B4-BE49-F238E27FC236}">
                <a16:creationId xmlns:a16="http://schemas.microsoft.com/office/drawing/2014/main" id="{50402386-F9A8-4B8B-8A0B-C9434BB30585}"/>
              </a:ext>
            </a:extLst>
          </p:cNvPr>
          <p:cNvPicPr>
            <a:picLocks noChangeAspect="1"/>
          </p:cNvPicPr>
          <p:nvPr/>
        </p:nvPicPr>
        <p:blipFill>
          <a:blip r:embed="rId3"/>
          <a:stretch>
            <a:fillRect/>
          </a:stretch>
        </p:blipFill>
        <p:spPr>
          <a:xfrm>
            <a:off x="0" y="1637895"/>
            <a:ext cx="8676456" cy="1581927"/>
          </a:xfrm>
          <a:prstGeom prst="rect">
            <a:avLst/>
          </a:prstGeom>
        </p:spPr>
      </p:pic>
    </p:spTree>
    <p:extLst>
      <p:ext uri="{BB962C8B-B14F-4D97-AF65-F5344CB8AC3E}">
        <p14:creationId xmlns:p14="http://schemas.microsoft.com/office/powerpoint/2010/main" val="26205233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echo command that produced the prompt uses the -n</a:t>
            </a:r>
            <a:br>
              <a:rPr lang="en-US" sz="1800" b="1" dirty="0">
                <a:solidFill>
                  <a:schemeClr val="tx1"/>
                </a:solidFill>
              </a:rPr>
            </a:br>
            <a:r>
              <a:rPr lang="en-US" sz="1800" b="1" dirty="0">
                <a:solidFill>
                  <a:schemeClr val="tx1"/>
                </a:solidFill>
              </a:rPr>
              <a:t>option. This suppresses the newline character at the end of the string, allowing the script</a:t>
            </a:r>
            <a:br>
              <a:rPr lang="en-US" sz="1800" b="1" dirty="0">
                <a:solidFill>
                  <a:schemeClr val="tx1"/>
                </a:solidFill>
              </a:rPr>
            </a:br>
            <a:r>
              <a:rPr lang="en-US" sz="1800" b="1" dirty="0">
                <a:solidFill>
                  <a:schemeClr val="tx1"/>
                </a:solidFill>
              </a:rPr>
              <a:t>user to enter data immediately after the string, instead of on the next line. This gives your</a:t>
            </a:r>
            <a:br>
              <a:rPr lang="en-US" sz="1800" b="1" dirty="0">
                <a:solidFill>
                  <a:schemeClr val="tx1"/>
                </a:solidFill>
              </a:rPr>
            </a:br>
            <a:r>
              <a:rPr lang="en-US" sz="1800" b="1" dirty="0">
                <a:solidFill>
                  <a:schemeClr val="tx1"/>
                </a:solidFill>
              </a:rPr>
              <a:t>scripts a more form-like appearance. </a:t>
            </a:r>
          </a:p>
          <a:p>
            <a:pPr algn="l"/>
            <a:endParaRPr lang="en-US" sz="1800" b="1" dirty="0">
              <a:solidFill>
                <a:schemeClr val="tx1"/>
              </a:solidFill>
            </a:endParaRPr>
          </a:p>
          <a:p>
            <a:pPr algn="l"/>
            <a:r>
              <a:rPr lang="en-US" sz="1800" b="1" dirty="0">
                <a:solidFill>
                  <a:schemeClr val="tx1"/>
                </a:solidFill>
              </a:rPr>
              <a:t>The read command includes the -p option, which allows you to specify a prompt</a:t>
            </a:r>
            <a:br>
              <a:rPr lang="en-US" sz="1800" b="1" dirty="0">
                <a:solidFill>
                  <a:schemeClr val="tx1"/>
                </a:solidFill>
              </a:rPr>
            </a:br>
            <a:r>
              <a:rPr lang="en-US" sz="1800" b="1" dirty="0">
                <a:solidFill>
                  <a:schemeClr val="tx1"/>
                </a:solidFill>
              </a:rPr>
              <a:t>directly in the read command line: </a:t>
            </a:r>
            <a:br>
              <a:rPr lang="en-US" sz="1800" dirty="0"/>
            </a:br>
            <a:br>
              <a:rPr lang="en-US" sz="1800" b="1" dirty="0"/>
            </a:br>
            <a:endParaRPr lang="en-US" sz="1800" b="1" dirty="0"/>
          </a:p>
        </p:txBody>
      </p:sp>
      <p:sp>
        <p:nvSpPr>
          <p:cNvPr id="2" name="Rectangle 1">
            <a:extLst>
              <a:ext uri="{FF2B5EF4-FFF2-40B4-BE49-F238E27FC236}">
                <a16:creationId xmlns:a16="http://schemas.microsoft.com/office/drawing/2014/main" id="{BAF7D291-64D1-4859-A638-ED60C0EE836D}"/>
              </a:ext>
            </a:extLst>
          </p:cNvPr>
          <p:cNvSpPr/>
          <p:nvPr/>
        </p:nvSpPr>
        <p:spPr>
          <a:xfrm>
            <a:off x="3203848" y="1563638"/>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AA37B5F-EF20-4CEF-9295-58D727591666}"/>
              </a:ext>
            </a:extLst>
          </p:cNvPr>
          <p:cNvSpPr/>
          <p:nvPr/>
        </p:nvSpPr>
        <p:spPr>
          <a:xfrm>
            <a:off x="5436096" y="0"/>
            <a:ext cx="360040" cy="339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6577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976155-EC18-4D76-987A-7A5464234381}"/>
              </a:ext>
            </a:extLst>
          </p:cNvPr>
          <p:cNvPicPr>
            <a:picLocks noChangeAspect="1"/>
          </p:cNvPicPr>
          <p:nvPr/>
        </p:nvPicPr>
        <p:blipFill>
          <a:blip r:embed="rId2"/>
          <a:stretch>
            <a:fillRect/>
          </a:stretch>
        </p:blipFill>
        <p:spPr>
          <a:xfrm>
            <a:off x="-6006" y="2931791"/>
            <a:ext cx="8939318" cy="1944216"/>
          </a:xfrm>
          <a:prstGeom prst="rect">
            <a:avLst/>
          </a:prstGeom>
        </p:spPr>
      </p:pic>
      <p:pic>
        <p:nvPicPr>
          <p:cNvPr id="3" name="Picture 2">
            <a:extLst>
              <a:ext uri="{FF2B5EF4-FFF2-40B4-BE49-F238E27FC236}">
                <a16:creationId xmlns:a16="http://schemas.microsoft.com/office/drawing/2014/main" id="{4CFE49D8-3054-41D0-9682-586B1F7CD8B1}"/>
              </a:ext>
            </a:extLst>
          </p:cNvPr>
          <p:cNvPicPr>
            <a:picLocks noChangeAspect="1"/>
          </p:cNvPicPr>
          <p:nvPr/>
        </p:nvPicPr>
        <p:blipFill>
          <a:blip r:embed="rId3"/>
          <a:stretch>
            <a:fillRect/>
          </a:stretch>
        </p:blipFill>
        <p:spPr>
          <a:xfrm>
            <a:off x="0" y="1275606"/>
            <a:ext cx="8933312" cy="1542082"/>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8395855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TIMING OUT</a:t>
            </a:r>
            <a:br>
              <a:rPr lang="en-US" b="1" dirty="0">
                <a:solidFill>
                  <a:schemeClr val="tx1"/>
                </a:solidFill>
              </a:rPr>
            </a:br>
            <a:r>
              <a:rPr lang="en-US" sz="1800" b="1" dirty="0">
                <a:solidFill>
                  <a:schemeClr val="tx1"/>
                </a:solidFill>
              </a:rPr>
              <a:t>Be careful when using the read command. Your script may get stuck waiting for the script</a:t>
            </a:r>
            <a:br>
              <a:rPr lang="en-US" sz="1800" b="1" dirty="0">
                <a:solidFill>
                  <a:schemeClr val="tx1"/>
                </a:solidFill>
              </a:rPr>
            </a:br>
            <a:r>
              <a:rPr lang="en-US" sz="1800" b="1" dirty="0">
                <a:solidFill>
                  <a:schemeClr val="tx1"/>
                </a:solidFill>
              </a:rPr>
              <a:t>user to enter data. If the script must go on regardless of whether any data was entered, you</a:t>
            </a:r>
            <a:br>
              <a:rPr lang="en-US" sz="1800" b="1" dirty="0">
                <a:solidFill>
                  <a:schemeClr val="tx1"/>
                </a:solidFill>
              </a:rPr>
            </a:br>
            <a:r>
              <a:rPr lang="en-US" sz="1800" b="1" dirty="0">
                <a:solidFill>
                  <a:schemeClr val="tx1"/>
                </a:solidFill>
              </a:rPr>
              <a:t>can use the -t option to specify a timer. The -t option specifies the number of seconds for</a:t>
            </a:r>
            <a:br>
              <a:rPr lang="en-US" sz="1800" b="1" dirty="0">
                <a:solidFill>
                  <a:schemeClr val="tx1"/>
                </a:solidFill>
              </a:rPr>
            </a:br>
            <a:r>
              <a:rPr lang="en-US" sz="1800" b="1" dirty="0">
                <a:solidFill>
                  <a:schemeClr val="tx1"/>
                </a:solidFill>
              </a:rPr>
              <a:t>the read command to wait for input. When the timer expires, the read command returns a</a:t>
            </a:r>
            <a:br>
              <a:rPr lang="en-US" sz="1800" b="1" dirty="0">
                <a:solidFill>
                  <a:schemeClr val="tx1"/>
                </a:solidFill>
              </a:rPr>
            </a:br>
            <a:r>
              <a:rPr lang="en-US" sz="1800" b="1" dirty="0">
                <a:solidFill>
                  <a:schemeClr val="tx1"/>
                </a:solidFill>
              </a:rPr>
              <a:t>non-zero exit status: </a:t>
            </a:r>
            <a:br>
              <a:rPr lang="en-US" b="1" dirty="0">
                <a:solidFill>
                  <a:schemeClr val="tx1"/>
                </a:solidFill>
              </a:rPr>
            </a:br>
            <a:endParaRPr lang="en-US" b="1" dirty="0">
              <a:solidFill>
                <a:schemeClr val="tx1"/>
              </a:solidFill>
            </a:endParaRPr>
          </a:p>
        </p:txBody>
      </p:sp>
      <p:pic>
        <p:nvPicPr>
          <p:cNvPr id="2" name="Picture 1">
            <a:extLst>
              <a:ext uri="{FF2B5EF4-FFF2-40B4-BE49-F238E27FC236}">
                <a16:creationId xmlns:a16="http://schemas.microsoft.com/office/drawing/2014/main" id="{C94A853F-7310-42FA-BB4D-D44CD20D86CA}"/>
              </a:ext>
            </a:extLst>
          </p:cNvPr>
          <p:cNvPicPr>
            <a:picLocks noChangeAspect="1"/>
          </p:cNvPicPr>
          <p:nvPr/>
        </p:nvPicPr>
        <p:blipFill>
          <a:blip r:embed="rId2"/>
          <a:stretch>
            <a:fillRect/>
          </a:stretch>
        </p:blipFill>
        <p:spPr>
          <a:xfrm>
            <a:off x="0" y="1707655"/>
            <a:ext cx="8820472" cy="1630858"/>
          </a:xfrm>
          <a:prstGeom prst="rect">
            <a:avLst/>
          </a:prstGeom>
        </p:spPr>
      </p:pic>
      <p:pic>
        <p:nvPicPr>
          <p:cNvPr id="3" name="Picture 2">
            <a:extLst>
              <a:ext uri="{FF2B5EF4-FFF2-40B4-BE49-F238E27FC236}">
                <a16:creationId xmlns:a16="http://schemas.microsoft.com/office/drawing/2014/main" id="{21724A4A-EED4-4F78-A3DD-A58E85C7EE8A}"/>
              </a:ext>
            </a:extLst>
          </p:cNvPr>
          <p:cNvPicPr>
            <a:picLocks noChangeAspect="1"/>
          </p:cNvPicPr>
          <p:nvPr/>
        </p:nvPicPr>
        <p:blipFill>
          <a:blip r:embed="rId3"/>
          <a:stretch>
            <a:fillRect/>
          </a:stretch>
        </p:blipFill>
        <p:spPr>
          <a:xfrm>
            <a:off x="0" y="3435846"/>
            <a:ext cx="8820472" cy="1512168"/>
          </a:xfrm>
          <a:prstGeom prst="rect">
            <a:avLst/>
          </a:prstGeom>
        </p:spPr>
      </p:pic>
    </p:spTree>
    <p:extLst>
      <p:ext uri="{BB962C8B-B14F-4D97-AF65-F5344CB8AC3E}">
        <p14:creationId xmlns:p14="http://schemas.microsoft.com/office/powerpoint/2010/main" val="42549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 ECHO</a:t>
            </a:r>
          </a:p>
          <a:p>
            <a:pPr algn="l"/>
            <a:r>
              <a:rPr lang="en-US" b="1" dirty="0">
                <a:solidFill>
                  <a:schemeClr val="tx1"/>
                </a:solidFill>
              </a:rPr>
              <a:t>Echo is use to print the line to display in output screen.</a:t>
            </a:r>
          </a:p>
          <a:p>
            <a:pPr algn="l"/>
            <a:endParaRPr lang="en-US" b="1" dirty="0">
              <a:solidFill>
                <a:schemeClr val="tx1"/>
              </a:solidFill>
            </a:endParaRPr>
          </a:p>
          <a:p>
            <a:pPr algn="l"/>
            <a:r>
              <a:rPr lang="en-US" b="1" dirty="0">
                <a:solidFill>
                  <a:schemeClr val="tx1"/>
                </a:solidFill>
              </a:rPr>
              <a:t>echo “Hello Shell Scripting.”</a:t>
            </a:r>
          </a:p>
          <a:p>
            <a:pPr algn="l"/>
            <a:endParaRPr lang="en-US" b="1" dirty="0">
              <a:solidFill>
                <a:schemeClr val="tx1"/>
              </a:solidFill>
            </a:endParaRPr>
          </a:p>
          <a:p>
            <a:pPr algn="l"/>
            <a:r>
              <a:rPr lang="en-US" b="1" dirty="0">
                <a:solidFill>
                  <a:schemeClr val="tx1"/>
                </a:solidFill>
              </a:rPr>
              <a:t>vim echoexample.sh.</a:t>
            </a:r>
          </a:p>
          <a:p>
            <a:pPr algn="l"/>
            <a:r>
              <a:rPr lang="en-US" b="1" dirty="0">
                <a:solidFill>
                  <a:schemeClr val="tx1"/>
                </a:solidFill>
              </a:rPr>
              <a:t>#!/bin/bash</a:t>
            </a:r>
          </a:p>
          <a:p>
            <a:pPr algn="l"/>
            <a:r>
              <a:rPr lang="en-US" b="1" dirty="0">
                <a:solidFill>
                  <a:schemeClr val="tx1"/>
                </a:solidFill>
              </a:rPr>
              <a:t>echo “This is first line.”</a:t>
            </a:r>
          </a:p>
          <a:p>
            <a:pPr algn="l"/>
            <a:r>
              <a:rPr lang="en-US" b="1" dirty="0">
                <a:solidFill>
                  <a:schemeClr val="tx1"/>
                </a:solidFill>
              </a:rPr>
              <a:t>date</a:t>
            </a: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p:txBody>
      </p:sp>
      <p:pic>
        <p:nvPicPr>
          <p:cNvPr id="2" name="Picture 1"/>
          <p:cNvPicPr>
            <a:picLocks noChangeAspect="1"/>
          </p:cNvPicPr>
          <p:nvPr/>
        </p:nvPicPr>
        <p:blipFill>
          <a:blip r:embed="rId2" cstate="print"/>
          <a:stretch>
            <a:fillRect/>
          </a:stretch>
        </p:blipFill>
        <p:spPr>
          <a:xfrm>
            <a:off x="107504" y="2438003"/>
            <a:ext cx="7920880" cy="1171575"/>
          </a:xfrm>
          <a:prstGeom prst="rect">
            <a:avLst/>
          </a:prstGeom>
        </p:spPr>
      </p:pic>
      <p:sp>
        <p:nvSpPr>
          <p:cNvPr id="4" name="Rectangle 3"/>
          <p:cNvSpPr/>
          <p:nvPr/>
        </p:nvSpPr>
        <p:spPr>
          <a:xfrm>
            <a:off x="0" y="1563638"/>
            <a:ext cx="197971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627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Because the read command exits with a non-zero exit status if the timer expires, it’s easy</a:t>
            </a:r>
            <a:br>
              <a:rPr lang="en-US" sz="1800" b="1" dirty="0">
                <a:solidFill>
                  <a:schemeClr val="tx1"/>
                </a:solidFill>
              </a:rPr>
            </a:br>
            <a:r>
              <a:rPr lang="en-US" sz="1800" b="1" dirty="0">
                <a:solidFill>
                  <a:schemeClr val="tx1"/>
                </a:solidFill>
              </a:rPr>
              <a:t>to use the standard structured statements, such as an if-then statement or a while loop</a:t>
            </a:r>
            <a:br>
              <a:rPr lang="en-US" sz="1800" b="1" dirty="0">
                <a:solidFill>
                  <a:schemeClr val="tx1"/>
                </a:solidFill>
              </a:rPr>
            </a:br>
            <a:r>
              <a:rPr lang="en-US" sz="1800" b="1" dirty="0">
                <a:solidFill>
                  <a:schemeClr val="tx1"/>
                </a:solidFill>
              </a:rPr>
              <a:t>to track what happened. In this example, when the timer expires, the if statement fails,</a:t>
            </a:r>
            <a:br>
              <a:rPr lang="en-US" sz="1800" b="1" dirty="0">
                <a:solidFill>
                  <a:schemeClr val="tx1"/>
                </a:solidFill>
              </a:rPr>
            </a:br>
            <a:r>
              <a:rPr lang="en-US" sz="1800" b="1" dirty="0">
                <a:solidFill>
                  <a:schemeClr val="tx1"/>
                </a:solidFill>
              </a:rPr>
              <a:t>and the shell executes the commands in the else section. </a:t>
            </a:r>
          </a:p>
          <a:p>
            <a:pPr algn="l"/>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6EAC273C-1FC4-4E62-9FF5-D8A493781451}"/>
              </a:ext>
            </a:extLst>
          </p:cNvPr>
          <p:cNvPicPr>
            <a:picLocks noChangeAspect="1"/>
          </p:cNvPicPr>
          <p:nvPr/>
        </p:nvPicPr>
        <p:blipFill>
          <a:blip r:embed="rId2"/>
          <a:stretch>
            <a:fillRect/>
          </a:stretch>
        </p:blipFill>
        <p:spPr>
          <a:xfrm>
            <a:off x="0" y="1131591"/>
            <a:ext cx="9144000" cy="2600812"/>
          </a:xfrm>
          <a:prstGeom prst="rect">
            <a:avLst/>
          </a:prstGeom>
        </p:spPr>
      </p:pic>
      <p:pic>
        <p:nvPicPr>
          <p:cNvPr id="3" name="Picture 2">
            <a:extLst>
              <a:ext uri="{FF2B5EF4-FFF2-40B4-BE49-F238E27FC236}">
                <a16:creationId xmlns:a16="http://schemas.microsoft.com/office/drawing/2014/main" id="{3AFE0259-49E6-499C-A23F-960ED9BB0A52}"/>
              </a:ext>
            </a:extLst>
          </p:cNvPr>
          <p:cNvPicPr>
            <a:picLocks noChangeAspect="1"/>
          </p:cNvPicPr>
          <p:nvPr/>
        </p:nvPicPr>
        <p:blipFill>
          <a:blip r:embed="rId3"/>
          <a:stretch>
            <a:fillRect/>
          </a:stretch>
        </p:blipFill>
        <p:spPr>
          <a:xfrm>
            <a:off x="33954" y="3867894"/>
            <a:ext cx="9110046" cy="1275606"/>
          </a:xfrm>
          <a:prstGeom prst="rect">
            <a:avLst/>
          </a:prstGeom>
        </p:spPr>
      </p:pic>
    </p:spTree>
    <p:extLst>
      <p:ext uri="{BB962C8B-B14F-4D97-AF65-F5344CB8AC3E}">
        <p14:creationId xmlns:p14="http://schemas.microsoft.com/office/powerpoint/2010/main" val="4470368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READING WITH NO DISPLAY</a:t>
            </a:r>
            <a:br>
              <a:rPr lang="en-US" b="1" dirty="0">
                <a:solidFill>
                  <a:schemeClr val="tx1"/>
                </a:solidFill>
              </a:rPr>
            </a:br>
            <a:r>
              <a:rPr lang="en-US" sz="1800" b="1" dirty="0">
                <a:solidFill>
                  <a:schemeClr val="tx1"/>
                </a:solidFill>
              </a:rPr>
              <a:t>Sometimes you need input from the script user, but you don’t want that input to display on</a:t>
            </a:r>
            <a:br>
              <a:rPr lang="en-US" sz="1800" b="1" dirty="0">
                <a:solidFill>
                  <a:schemeClr val="tx1"/>
                </a:solidFill>
              </a:rPr>
            </a:br>
            <a:r>
              <a:rPr lang="en-US" sz="1800" b="1" dirty="0">
                <a:solidFill>
                  <a:schemeClr val="tx1"/>
                </a:solidFill>
              </a:rPr>
              <a:t>the monitor. The classic example is when entering passwords, but there are plenty of other</a:t>
            </a:r>
            <a:br>
              <a:rPr lang="en-US" sz="1800" b="1" dirty="0">
                <a:solidFill>
                  <a:schemeClr val="tx1"/>
                </a:solidFill>
              </a:rPr>
            </a:br>
            <a:r>
              <a:rPr lang="en-US" sz="1800" b="1" dirty="0">
                <a:solidFill>
                  <a:schemeClr val="tx1"/>
                </a:solidFill>
              </a:rPr>
              <a:t>types of data that you need to hide.</a:t>
            </a:r>
            <a:br>
              <a:rPr lang="en-US" sz="1800" b="1" dirty="0">
                <a:solidFill>
                  <a:schemeClr val="tx1"/>
                </a:solidFill>
              </a:rPr>
            </a:br>
            <a:r>
              <a:rPr lang="en-US" sz="1800" b="1" dirty="0">
                <a:solidFill>
                  <a:schemeClr val="tx1"/>
                </a:solidFill>
              </a:rPr>
              <a:t>The -s option prevents the data entered in the read command from being displayed on the</a:t>
            </a:r>
            <a:br>
              <a:rPr lang="en-US" sz="1800" b="1" dirty="0">
                <a:solidFill>
                  <a:schemeClr val="tx1"/>
                </a:solidFill>
              </a:rPr>
            </a:br>
            <a:r>
              <a:rPr lang="en-US" sz="1800" b="1" dirty="0">
                <a:solidFill>
                  <a:schemeClr val="tx1"/>
                </a:solidFill>
              </a:rPr>
              <a:t>monitor; actually, the data is displayed, but the read command sets the text color to the</a:t>
            </a:r>
            <a:br>
              <a:rPr lang="en-US" sz="1800" b="1" dirty="0">
                <a:solidFill>
                  <a:schemeClr val="tx1"/>
                </a:solidFill>
              </a:rPr>
            </a:br>
            <a:r>
              <a:rPr lang="en-US" sz="1800" b="1" dirty="0">
                <a:solidFill>
                  <a:schemeClr val="tx1"/>
                </a:solidFill>
              </a:rPr>
              <a:t>same as the background color. </a:t>
            </a:r>
            <a:br>
              <a:rPr lang="en-US" dirty="0"/>
            </a:br>
            <a:endParaRPr lang="en-US" dirty="0"/>
          </a:p>
        </p:txBody>
      </p:sp>
      <p:pic>
        <p:nvPicPr>
          <p:cNvPr id="2" name="Picture 1">
            <a:extLst>
              <a:ext uri="{FF2B5EF4-FFF2-40B4-BE49-F238E27FC236}">
                <a16:creationId xmlns:a16="http://schemas.microsoft.com/office/drawing/2014/main" id="{575AE6AC-18AA-4DF3-86D2-FF129150AC75}"/>
              </a:ext>
            </a:extLst>
          </p:cNvPr>
          <p:cNvPicPr>
            <a:picLocks noChangeAspect="1"/>
          </p:cNvPicPr>
          <p:nvPr/>
        </p:nvPicPr>
        <p:blipFill>
          <a:blip r:embed="rId2"/>
          <a:stretch>
            <a:fillRect/>
          </a:stretch>
        </p:blipFill>
        <p:spPr>
          <a:xfrm>
            <a:off x="0" y="3651871"/>
            <a:ext cx="9144000" cy="1491630"/>
          </a:xfrm>
          <a:prstGeom prst="rect">
            <a:avLst/>
          </a:prstGeom>
        </p:spPr>
      </p:pic>
      <p:pic>
        <p:nvPicPr>
          <p:cNvPr id="3" name="Picture 2">
            <a:extLst>
              <a:ext uri="{FF2B5EF4-FFF2-40B4-BE49-F238E27FC236}">
                <a16:creationId xmlns:a16="http://schemas.microsoft.com/office/drawing/2014/main" id="{7DBFF596-A5AD-4EDA-AE0A-C257D1F70097}"/>
              </a:ext>
            </a:extLst>
          </p:cNvPr>
          <p:cNvPicPr>
            <a:picLocks noChangeAspect="1"/>
          </p:cNvPicPr>
          <p:nvPr/>
        </p:nvPicPr>
        <p:blipFill>
          <a:blip r:embed="rId3"/>
          <a:stretch>
            <a:fillRect/>
          </a:stretch>
        </p:blipFill>
        <p:spPr>
          <a:xfrm>
            <a:off x="0" y="1995686"/>
            <a:ext cx="9144000" cy="1656185"/>
          </a:xfrm>
          <a:prstGeom prst="rect">
            <a:avLst/>
          </a:prstGeom>
        </p:spPr>
      </p:pic>
    </p:spTree>
    <p:extLst>
      <p:ext uri="{BB962C8B-B14F-4D97-AF65-F5344CB8AC3E}">
        <p14:creationId xmlns:p14="http://schemas.microsoft.com/office/powerpoint/2010/main" val="40053204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FDE15-9623-47EA-9FED-3E70FCB244D5}"/>
              </a:ext>
            </a:extLst>
          </p:cNvPr>
          <p:cNvPicPr>
            <a:picLocks noChangeAspect="1"/>
          </p:cNvPicPr>
          <p:nvPr/>
        </p:nvPicPr>
        <p:blipFill>
          <a:blip r:embed="rId2"/>
          <a:stretch>
            <a:fillRect/>
          </a:stretch>
        </p:blipFill>
        <p:spPr>
          <a:xfrm>
            <a:off x="-804" y="3651871"/>
            <a:ext cx="8461235" cy="1501448"/>
          </a:xfrm>
          <a:prstGeom prst="rect">
            <a:avLst/>
          </a:prstGeom>
        </p:spPr>
      </p:pic>
      <p:pic>
        <p:nvPicPr>
          <p:cNvPr id="3" name="Picture 2">
            <a:extLst>
              <a:ext uri="{FF2B5EF4-FFF2-40B4-BE49-F238E27FC236}">
                <a16:creationId xmlns:a16="http://schemas.microsoft.com/office/drawing/2014/main" id="{7DB1D0BE-DF86-4290-9E95-9D873F20693F}"/>
              </a:ext>
            </a:extLst>
          </p:cNvPr>
          <p:cNvPicPr>
            <a:picLocks noChangeAspect="1"/>
          </p:cNvPicPr>
          <p:nvPr/>
        </p:nvPicPr>
        <p:blipFill>
          <a:blip r:embed="rId3"/>
          <a:stretch>
            <a:fillRect/>
          </a:stretch>
        </p:blipFill>
        <p:spPr>
          <a:xfrm>
            <a:off x="0" y="1809749"/>
            <a:ext cx="8460431" cy="1842121"/>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u="sng" dirty="0">
                <a:solidFill>
                  <a:schemeClr val="tx1"/>
                </a:solidFill>
              </a:rPr>
              <a:t>READING FROM A FILE</a:t>
            </a:r>
            <a:br>
              <a:rPr lang="en-US" b="1" u="sng" dirty="0">
                <a:solidFill>
                  <a:schemeClr val="tx1"/>
                </a:solidFill>
              </a:rPr>
            </a:br>
            <a:r>
              <a:rPr lang="en-US" sz="1600" b="1" dirty="0">
                <a:solidFill>
                  <a:schemeClr val="tx1"/>
                </a:solidFill>
              </a:rPr>
              <a:t>Finally, you can also use the read command to read data stored in a file on the Linux system. Each call to the read command reads a single line of text from the file. When no more</a:t>
            </a:r>
            <a:br>
              <a:rPr lang="en-US" sz="1600" b="1" dirty="0">
                <a:solidFill>
                  <a:schemeClr val="tx1"/>
                </a:solidFill>
              </a:rPr>
            </a:br>
            <a:r>
              <a:rPr lang="en-US" sz="1600" b="1" dirty="0">
                <a:solidFill>
                  <a:schemeClr val="tx1"/>
                </a:solidFill>
              </a:rPr>
              <a:t>lines are left in the file, the read command exits with a non-zero exit status.</a:t>
            </a:r>
            <a:br>
              <a:rPr lang="en-US" sz="1600" b="1" dirty="0">
                <a:solidFill>
                  <a:schemeClr val="tx1"/>
                </a:solidFill>
              </a:rPr>
            </a:br>
            <a:r>
              <a:rPr lang="en-US" sz="1600" b="1" dirty="0">
                <a:solidFill>
                  <a:schemeClr val="tx1"/>
                </a:solidFill>
              </a:rPr>
              <a:t>The tricky part is getting the data from the file to the read command. The most common</a:t>
            </a:r>
            <a:br>
              <a:rPr lang="en-US" sz="1600" b="1" dirty="0">
                <a:solidFill>
                  <a:schemeClr val="tx1"/>
                </a:solidFill>
              </a:rPr>
            </a:br>
            <a:r>
              <a:rPr lang="en-US" sz="1600" b="1" dirty="0">
                <a:solidFill>
                  <a:schemeClr val="tx1"/>
                </a:solidFill>
              </a:rPr>
              <a:t>method is to pipe the result of the cat command of the file directly to a while command</a:t>
            </a:r>
            <a:br>
              <a:rPr lang="en-US" sz="1600" b="1" dirty="0">
                <a:solidFill>
                  <a:schemeClr val="tx1"/>
                </a:solidFill>
              </a:rPr>
            </a:br>
            <a:r>
              <a:rPr lang="en-US" sz="1600" b="1" dirty="0">
                <a:solidFill>
                  <a:schemeClr val="tx1"/>
                </a:solidFill>
              </a:rPr>
              <a:t>that contains the read command. </a:t>
            </a:r>
            <a:br>
              <a:rPr lang="en-US" dirty="0"/>
            </a:br>
            <a:endParaRPr lang="en-US" dirty="0"/>
          </a:p>
        </p:txBody>
      </p:sp>
    </p:spTree>
    <p:extLst>
      <p:ext uri="{BB962C8B-B14F-4D97-AF65-F5344CB8AC3E}">
        <p14:creationId xmlns:p14="http://schemas.microsoft.com/office/powerpoint/2010/main" val="891307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PRESENTING DATA </a:t>
            </a:r>
          </a:p>
          <a:p>
            <a:pPr algn="l"/>
            <a:br>
              <a:rPr lang="en-US" sz="2000" b="1" u="sng" dirty="0">
                <a:solidFill>
                  <a:schemeClr val="tx1"/>
                </a:solidFill>
              </a:rPr>
            </a:br>
            <a:r>
              <a:rPr lang="en-US" sz="1800" b="1" dirty="0">
                <a:solidFill>
                  <a:schemeClr val="tx1"/>
                </a:solidFill>
              </a:rPr>
              <a:t>So far the scripts shown in this book display information either by echoing data to the monitor or by redirecting data to a file.</a:t>
            </a:r>
          </a:p>
          <a:p>
            <a:pPr algn="l"/>
            <a:r>
              <a:rPr lang="en-US" sz="1800" b="1" dirty="0">
                <a:solidFill>
                  <a:schemeClr val="tx1"/>
                </a:solidFill>
              </a:rPr>
              <a:t>Now we will learn how to redirect the output of your script to different locations on your </a:t>
            </a:r>
          </a:p>
          <a:p>
            <a:pPr algn="l"/>
            <a:r>
              <a:rPr lang="en-US" sz="1800" b="1" dirty="0">
                <a:solidFill>
                  <a:schemeClr val="tx1"/>
                </a:solidFill>
              </a:rPr>
              <a:t>Linux system. </a:t>
            </a:r>
          </a:p>
          <a:p>
            <a:pPr algn="l"/>
            <a:r>
              <a:rPr lang="en-US" sz="1800" b="1" dirty="0">
                <a:solidFill>
                  <a:schemeClr val="tx1"/>
                </a:solidFill>
              </a:rPr>
              <a:t>So far, you’ve seen two methods for displaying the output from your scripts:</a:t>
            </a:r>
            <a:br>
              <a:rPr lang="en-US" sz="1800" b="1" dirty="0">
                <a:solidFill>
                  <a:schemeClr val="tx1"/>
                </a:solidFill>
              </a:rPr>
            </a:br>
            <a:r>
              <a:rPr lang="en-US" sz="1800" b="1" dirty="0">
                <a:solidFill>
                  <a:schemeClr val="tx1"/>
                </a:solidFill>
              </a:rPr>
              <a:t>■ Displaying output on the monitor screen</a:t>
            </a:r>
            <a:br>
              <a:rPr lang="en-US" sz="1800" b="1" dirty="0">
                <a:solidFill>
                  <a:schemeClr val="tx1"/>
                </a:solidFill>
              </a:rPr>
            </a:br>
            <a:r>
              <a:rPr lang="en-US" sz="1800" b="1" dirty="0">
                <a:solidFill>
                  <a:schemeClr val="tx1"/>
                </a:solidFill>
              </a:rPr>
              <a:t>■ Redirecting output to a file</a:t>
            </a:r>
            <a:br>
              <a:rPr lang="en-US" sz="1800" b="1" dirty="0">
                <a:solidFill>
                  <a:schemeClr val="tx1"/>
                </a:solidFill>
              </a:rPr>
            </a:br>
            <a:r>
              <a:rPr lang="en-US" sz="1800" b="1" dirty="0">
                <a:solidFill>
                  <a:schemeClr val="tx1"/>
                </a:solidFill>
              </a:rPr>
              <a:t>Both methods produced an all-or-nothing approach to data output. There are times, </a:t>
            </a:r>
          </a:p>
          <a:p>
            <a:pPr algn="l"/>
            <a:r>
              <a:rPr lang="en-US" sz="1800" b="1" dirty="0">
                <a:solidFill>
                  <a:schemeClr val="tx1"/>
                </a:solidFill>
              </a:rPr>
              <a:t>however, when it would be nice to display some data on the monitor and other data in a file. For these instances, it comes in handy to know how Linux handles input and output so you can get your script output to the right place. </a:t>
            </a:r>
            <a:br>
              <a:rPr lang="en-US" sz="2000" dirty="0"/>
            </a:br>
            <a:br>
              <a:rPr lang="en-US" sz="2000" dirty="0"/>
            </a:br>
            <a:br>
              <a:rPr lang="en-US" sz="2000" dirty="0"/>
            </a:br>
            <a:endParaRPr lang="en-US" sz="2000" b="1" u="sng" dirty="0">
              <a:solidFill>
                <a:schemeClr val="tx1"/>
              </a:solidFill>
            </a:endParaRPr>
          </a:p>
        </p:txBody>
      </p:sp>
    </p:spTree>
    <p:extLst>
      <p:ext uri="{BB962C8B-B14F-4D97-AF65-F5344CB8AC3E}">
        <p14:creationId xmlns:p14="http://schemas.microsoft.com/office/powerpoint/2010/main" val="30892817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following sections describe how to use the standard Linux input and output system to your advantage, to help direct script output to specific locations. </a:t>
            </a:r>
          </a:p>
          <a:p>
            <a:pPr algn="l"/>
            <a:endParaRPr lang="en-US" sz="2800" dirty="0">
              <a:solidFill>
                <a:schemeClr val="tx1"/>
              </a:solidFill>
            </a:endParaRPr>
          </a:p>
          <a:p>
            <a:pPr algn="l"/>
            <a:r>
              <a:rPr lang="en-US" sz="2000" b="1" u="sng" dirty="0">
                <a:solidFill>
                  <a:srgbClr val="FF0000"/>
                </a:solidFill>
              </a:rPr>
              <a:t>STANDARD FILE DESCRIPTORS</a:t>
            </a:r>
            <a:br>
              <a:rPr lang="en-US" dirty="0"/>
            </a:br>
            <a:r>
              <a:rPr lang="en-US" sz="1800" b="1" u="sng" dirty="0">
                <a:solidFill>
                  <a:schemeClr val="tx1"/>
                </a:solidFill>
              </a:rPr>
              <a:t>The Linux system handles every object as a file. </a:t>
            </a:r>
            <a:r>
              <a:rPr lang="en-US" sz="1800" b="1" dirty="0">
                <a:solidFill>
                  <a:schemeClr val="tx1"/>
                </a:solidFill>
              </a:rPr>
              <a:t>This includes the input and output process. </a:t>
            </a:r>
          </a:p>
          <a:p>
            <a:pPr algn="l"/>
            <a:r>
              <a:rPr lang="en-US" sz="1800" b="1" dirty="0">
                <a:solidFill>
                  <a:schemeClr val="tx1"/>
                </a:solidFill>
              </a:rPr>
              <a:t>Linux identifies each file object using a </a:t>
            </a:r>
            <a:r>
              <a:rPr lang="en-US" sz="1800" b="1" i="1" dirty="0">
                <a:solidFill>
                  <a:schemeClr val="tx1"/>
                </a:solidFill>
              </a:rPr>
              <a:t>file descriptor. </a:t>
            </a:r>
            <a:r>
              <a:rPr lang="en-US" sz="1800" b="1" dirty="0">
                <a:solidFill>
                  <a:schemeClr val="tx1"/>
                </a:solidFill>
              </a:rPr>
              <a:t>The file descriptor is a non-negative </a:t>
            </a:r>
          </a:p>
          <a:p>
            <a:pPr algn="l"/>
            <a:r>
              <a:rPr lang="en-US" sz="1800" b="1" dirty="0">
                <a:solidFill>
                  <a:schemeClr val="tx1"/>
                </a:solidFill>
              </a:rPr>
              <a:t>integer that uniquely identifies open files in a session. Each process is allowed to have up to nine open file descriptors at a time. The bash shell reserves the first three file descriptors (0, 1, and 2) for special purposes. </a:t>
            </a:r>
            <a:br>
              <a:rPr lang="en-US" sz="1800" b="1" dirty="0"/>
            </a:br>
            <a:br>
              <a:rPr lang="en-US" sz="1800" dirty="0"/>
            </a:b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BF0C3B48-7CA7-4F41-96DB-F8A806A119B1}"/>
              </a:ext>
            </a:extLst>
          </p:cNvPr>
          <p:cNvPicPr>
            <a:picLocks noChangeAspect="1"/>
          </p:cNvPicPr>
          <p:nvPr/>
        </p:nvPicPr>
        <p:blipFill>
          <a:blip r:embed="rId2"/>
          <a:stretch>
            <a:fillRect/>
          </a:stretch>
        </p:blipFill>
        <p:spPr>
          <a:xfrm>
            <a:off x="33954" y="3003798"/>
            <a:ext cx="9110046" cy="1957958"/>
          </a:xfrm>
          <a:prstGeom prst="rect">
            <a:avLst/>
          </a:prstGeom>
        </p:spPr>
      </p:pic>
    </p:spTree>
    <p:extLst>
      <p:ext uri="{BB962C8B-B14F-4D97-AF65-F5344CB8AC3E}">
        <p14:creationId xmlns:p14="http://schemas.microsoft.com/office/powerpoint/2010/main" val="2160648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These three special file descriptors handle the input and output from your script. The shell</a:t>
            </a:r>
            <a:br>
              <a:rPr lang="en-US" sz="1800" b="1" dirty="0">
                <a:solidFill>
                  <a:schemeClr val="tx1"/>
                </a:solidFill>
              </a:rPr>
            </a:br>
            <a:r>
              <a:rPr lang="en-US" sz="1800" b="1" dirty="0">
                <a:solidFill>
                  <a:schemeClr val="tx1"/>
                </a:solidFill>
              </a:rPr>
              <a:t>uses them to direct the default input and output in the shell to the appropriate location,</a:t>
            </a:r>
            <a:br>
              <a:rPr lang="en-US" sz="1800" b="1" dirty="0">
                <a:solidFill>
                  <a:schemeClr val="tx1"/>
                </a:solidFill>
              </a:rPr>
            </a:br>
            <a:r>
              <a:rPr lang="en-US" sz="1800" b="1" dirty="0">
                <a:solidFill>
                  <a:schemeClr val="tx1"/>
                </a:solidFill>
              </a:rPr>
              <a:t>which by default is usually your monitor. Many </a:t>
            </a:r>
            <a:r>
              <a:rPr lang="en-US" sz="1800" b="1" u="sng" dirty="0">
                <a:solidFill>
                  <a:schemeClr val="tx1"/>
                </a:solidFill>
              </a:rPr>
              <a:t>bash commands accept input from STDIN</a:t>
            </a:r>
            <a:r>
              <a:rPr lang="en-US" sz="1800" b="1" dirty="0">
                <a:solidFill>
                  <a:schemeClr val="tx1"/>
                </a:solidFill>
              </a:rPr>
              <a:t>, especially if no files are specified on</a:t>
            </a:r>
            <a:br>
              <a:rPr lang="en-US" sz="1800" b="1" dirty="0">
                <a:solidFill>
                  <a:schemeClr val="tx1"/>
                </a:solidFill>
              </a:rPr>
            </a:br>
            <a:r>
              <a:rPr lang="en-US" sz="1800" b="1" dirty="0">
                <a:solidFill>
                  <a:schemeClr val="tx1"/>
                </a:solidFill>
              </a:rPr>
              <a:t>the command line. Here’s an example of using the cat command with data entered from</a:t>
            </a:r>
            <a:br>
              <a:rPr lang="en-US" sz="1800" b="1" dirty="0">
                <a:solidFill>
                  <a:schemeClr val="tx1"/>
                </a:solidFill>
              </a:rPr>
            </a:br>
            <a:r>
              <a:rPr lang="en-US" sz="1800" b="1" dirty="0">
                <a:solidFill>
                  <a:schemeClr val="tx1"/>
                </a:solidFill>
              </a:rPr>
              <a:t>STDIN:</a:t>
            </a:r>
            <a:br>
              <a:rPr lang="en-US" sz="1800" b="1" dirty="0">
                <a:solidFill>
                  <a:schemeClr val="tx1"/>
                </a:solidFill>
              </a:rPr>
            </a:br>
            <a:r>
              <a:rPr lang="en-US" sz="1800" b="1" dirty="0">
                <a:solidFill>
                  <a:schemeClr val="tx1"/>
                </a:solidFill>
              </a:rPr>
              <a:t>$ cat</a:t>
            </a:r>
            <a:br>
              <a:rPr lang="en-US" sz="1800" b="1" dirty="0">
                <a:solidFill>
                  <a:schemeClr val="tx1"/>
                </a:solidFill>
              </a:rPr>
            </a:br>
            <a:r>
              <a:rPr lang="en-US" sz="1800" b="1" dirty="0">
                <a:solidFill>
                  <a:schemeClr val="tx1"/>
                </a:solidFill>
              </a:rPr>
              <a:t>this is a test</a:t>
            </a:r>
            <a:br>
              <a:rPr lang="en-US" sz="1800" b="1" dirty="0">
                <a:solidFill>
                  <a:schemeClr val="tx1"/>
                </a:solidFill>
              </a:rPr>
            </a:br>
            <a:r>
              <a:rPr lang="en-US" sz="1800" b="1" dirty="0">
                <a:solidFill>
                  <a:schemeClr val="tx1"/>
                </a:solidFill>
              </a:rPr>
              <a:t>this is a test</a:t>
            </a:r>
            <a:br>
              <a:rPr lang="en-US" sz="1800" b="1" dirty="0">
                <a:solidFill>
                  <a:schemeClr val="tx1"/>
                </a:solidFill>
              </a:rPr>
            </a:br>
            <a:r>
              <a:rPr lang="en-US" sz="1800" b="1" dirty="0">
                <a:solidFill>
                  <a:schemeClr val="tx1"/>
                </a:solidFill>
              </a:rPr>
              <a:t>this is a second test.</a:t>
            </a:r>
            <a:br>
              <a:rPr lang="en-US" sz="1800" b="1" dirty="0">
                <a:solidFill>
                  <a:schemeClr val="tx1"/>
                </a:solidFill>
              </a:rPr>
            </a:br>
            <a:r>
              <a:rPr lang="en-US" sz="1800" b="1" dirty="0">
                <a:solidFill>
                  <a:schemeClr val="tx1"/>
                </a:solidFill>
              </a:rPr>
              <a:t>this is a second test.</a:t>
            </a:r>
            <a:br>
              <a:rPr lang="en-US" sz="1800" b="1" dirty="0">
                <a:solidFill>
                  <a:schemeClr val="tx1"/>
                </a:solidFill>
              </a:rPr>
            </a:br>
            <a:r>
              <a:rPr lang="en-US" sz="1800" b="1" dirty="0">
                <a:solidFill>
                  <a:schemeClr val="tx1"/>
                </a:solidFill>
              </a:rPr>
              <a:t>When you enter the cat command on the command line by itself, it accepts input from</a:t>
            </a:r>
            <a:br>
              <a:rPr lang="en-US" sz="1800" b="1" dirty="0">
                <a:solidFill>
                  <a:schemeClr val="tx1"/>
                </a:solidFill>
              </a:rPr>
            </a:br>
            <a:r>
              <a:rPr lang="en-US" sz="1800" b="1" dirty="0">
                <a:solidFill>
                  <a:schemeClr val="tx1"/>
                </a:solidFill>
              </a:rPr>
              <a:t>STDIN. As you enter each line, the cat command echoes the line to the display.</a:t>
            </a:r>
            <a:br>
              <a:rPr lang="en-US" sz="1800" b="1" dirty="0">
                <a:solidFill>
                  <a:schemeClr val="tx1"/>
                </a:solidFill>
              </a:rPr>
            </a:br>
            <a:r>
              <a:rPr lang="en-US" sz="1800" b="1" dirty="0">
                <a:solidFill>
                  <a:schemeClr val="tx1"/>
                </a:solidFill>
              </a:rPr>
              <a:t>However, you can also use the </a:t>
            </a:r>
            <a:r>
              <a:rPr lang="en-US" sz="1800" b="1" u="sng" dirty="0">
                <a:solidFill>
                  <a:schemeClr val="tx1"/>
                </a:solidFill>
              </a:rPr>
              <a:t>STDIN redirect </a:t>
            </a:r>
            <a:r>
              <a:rPr lang="en-US" sz="1800" b="1" u="sng">
                <a:solidFill>
                  <a:schemeClr val="tx1"/>
                </a:solidFill>
              </a:rPr>
              <a:t>symbol </a:t>
            </a:r>
            <a:r>
              <a:rPr lang="en-US" sz="1800" b="1">
                <a:solidFill>
                  <a:schemeClr val="tx1"/>
                </a:solidFill>
              </a:rPr>
              <a:t>&lt;  </a:t>
            </a:r>
            <a:r>
              <a:rPr lang="en-US" sz="1800" b="1" u="sng">
                <a:solidFill>
                  <a:schemeClr val="tx1"/>
                </a:solidFill>
              </a:rPr>
              <a:t>to </a:t>
            </a:r>
            <a:r>
              <a:rPr lang="en-US" sz="1800" b="1" u="sng" dirty="0">
                <a:solidFill>
                  <a:schemeClr val="tx1"/>
                </a:solidFill>
              </a:rPr>
              <a:t>force the cat command to accept</a:t>
            </a:r>
            <a:br>
              <a:rPr lang="en-US" sz="1800" b="1" u="sng" dirty="0">
                <a:solidFill>
                  <a:schemeClr val="tx1"/>
                </a:solidFill>
              </a:rPr>
            </a:br>
            <a:r>
              <a:rPr lang="en-US" sz="1800" b="1" u="sng" dirty="0">
                <a:solidFill>
                  <a:schemeClr val="tx1"/>
                </a:solidFill>
              </a:rPr>
              <a:t>input from another file </a:t>
            </a:r>
            <a:r>
              <a:rPr lang="en-US" sz="1800" b="1" dirty="0">
                <a:solidFill>
                  <a:schemeClr val="tx1"/>
                </a:solidFill>
              </a:rPr>
              <a:t>other than STDIN:</a:t>
            </a:r>
            <a:br>
              <a:rPr lang="en-US" sz="1800" b="1" dirty="0">
                <a:solidFill>
                  <a:schemeClr val="tx1"/>
                </a:solidFill>
              </a:rPr>
            </a:br>
            <a:br>
              <a:rPr lang="en-US" sz="1800" dirty="0"/>
            </a:br>
            <a:endParaRPr lang="en-US" sz="1800" b="1" dirty="0">
              <a:solidFill>
                <a:schemeClr val="tx1"/>
              </a:solidFill>
            </a:endParaRPr>
          </a:p>
          <a:p>
            <a:pPr algn="l"/>
            <a:br>
              <a:rPr lang="en-US" dirty="0"/>
            </a:br>
            <a:endParaRPr lang="en-US" dirty="0"/>
          </a:p>
        </p:txBody>
      </p:sp>
    </p:spTree>
    <p:extLst>
      <p:ext uri="{BB962C8B-B14F-4D97-AF65-F5344CB8AC3E}">
        <p14:creationId xmlns:p14="http://schemas.microsoft.com/office/powerpoint/2010/main" val="24584352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 cat &lt; </a:t>
            </a:r>
            <a:r>
              <a:rPr lang="en-US" sz="1800" b="1" dirty="0" err="1">
                <a:solidFill>
                  <a:schemeClr val="tx1"/>
                </a:solidFill>
              </a:rPr>
              <a:t>testfile</a:t>
            </a:r>
            <a:br>
              <a:rPr lang="en-US" sz="1800" b="1" dirty="0">
                <a:solidFill>
                  <a:schemeClr val="tx1"/>
                </a:solidFill>
              </a:rPr>
            </a:br>
            <a:r>
              <a:rPr lang="en-US" sz="1800" b="1" dirty="0">
                <a:solidFill>
                  <a:schemeClr val="tx1"/>
                </a:solidFill>
              </a:rPr>
              <a:t>This is the first line.</a:t>
            </a:r>
            <a:br>
              <a:rPr lang="en-US" sz="1800" b="1" dirty="0">
                <a:solidFill>
                  <a:schemeClr val="tx1"/>
                </a:solidFill>
              </a:rPr>
            </a:br>
            <a:r>
              <a:rPr lang="en-US" sz="1800" b="1" dirty="0">
                <a:solidFill>
                  <a:schemeClr val="tx1"/>
                </a:solidFill>
              </a:rPr>
              <a:t>This is the second line.</a:t>
            </a:r>
          </a:p>
          <a:p>
            <a:pPr algn="l"/>
            <a:r>
              <a:rPr lang="en-US" sz="1800" b="1" dirty="0">
                <a:solidFill>
                  <a:schemeClr val="tx1"/>
                </a:solidFill>
              </a:rPr>
              <a:t>This is the third line.</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1800" b="1" dirty="0">
                <a:solidFill>
                  <a:schemeClr val="tx1"/>
                </a:solidFill>
              </a:rPr>
              <a:t>Now the cat command uses the lines that are contained in the </a:t>
            </a:r>
            <a:r>
              <a:rPr lang="en-US" sz="1800" b="1" dirty="0" err="1">
                <a:solidFill>
                  <a:schemeClr val="tx1"/>
                </a:solidFill>
              </a:rPr>
              <a:t>testfile</a:t>
            </a:r>
            <a:r>
              <a:rPr lang="en-US" sz="1800" b="1" dirty="0">
                <a:solidFill>
                  <a:schemeClr val="tx1"/>
                </a:solidFill>
              </a:rPr>
              <a:t> file as the input.</a:t>
            </a:r>
            <a:br>
              <a:rPr lang="en-US" sz="1800" b="1" dirty="0">
                <a:solidFill>
                  <a:schemeClr val="tx1"/>
                </a:solidFill>
              </a:rPr>
            </a:br>
            <a:r>
              <a:rPr lang="en-US" sz="1800" b="1" dirty="0">
                <a:solidFill>
                  <a:schemeClr val="tx1"/>
                </a:solidFill>
              </a:rPr>
              <a:t>You can use this technique to input data to any shell command that accepts data from</a:t>
            </a:r>
            <a:br>
              <a:rPr lang="en-US" sz="1800" b="1" dirty="0">
                <a:solidFill>
                  <a:schemeClr val="tx1"/>
                </a:solidFill>
              </a:rPr>
            </a:br>
            <a:r>
              <a:rPr lang="en-US" sz="1800" b="1" dirty="0">
                <a:solidFill>
                  <a:schemeClr val="tx1"/>
                </a:solidFill>
              </a:rPr>
              <a:t>STDIN. (STDIN taking from screen or writing into file.)</a:t>
            </a:r>
          </a:p>
          <a:p>
            <a:pPr algn="l"/>
            <a:br>
              <a:rPr lang="en-US" sz="1800" b="1" dirty="0">
                <a:solidFill>
                  <a:schemeClr val="tx1"/>
                </a:solidFill>
              </a:rPr>
            </a:br>
            <a:r>
              <a:rPr lang="en-US" sz="1800" b="1" dirty="0">
                <a:solidFill>
                  <a:schemeClr val="tx1"/>
                </a:solidFill>
              </a:rPr>
              <a:t>STDOUT</a:t>
            </a:r>
            <a:br>
              <a:rPr lang="en-US" sz="1800" b="1" dirty="0">
                <a:solidFill>
                  <a:schemeClr val="tx1"/>
                </a:solidFill>
              </a:rPr>
            </a:br>
            <a:r>
              <a:rPr lang="en-US" sz="1800" b="1" dirty="0">
                <a:solidFill>
                  <a:schemeClr val="tx1"/>
                </a:solidFill>
              </a:rPr>
              <a:t>The STDOUT file descriptor references the standard output for the shell. On a terminal</a:t>
            </a:r>
            <a:br>
              <a:rPr lang="en-US" sz="1800" b="1" dirty="0">
                <a:solidFill>
                  <a:schemeClr val="tx1"/>
                </a:solidFill>
              </a:rPr>
            </a:br>
            <a:r>
              <a:rPr lang="en-US" sz="1800" b="1" dirty="0">
                <a:solidFill>
                  <a:schemeClr val="tx1"/>
                </a:solidFill>
              </a:rPr>
              <a:t>interface, the standard output is the terminal monitor. All output from the shell (including</a:t>
            </a:r>
            <a:br>
              <a:rPr lang="en-US" sz="1800" b="1" dirty="0">
                <a:solidFill>
                  <a:schemeClr val="tx1"/>
                </a:solidFill>
              </a:rPr>
            </a:br>
            <a:r>
              <a:rPr lang="en-US" sz="1800" b="1" dirty="0">
                <a:solidFill>
                  <a:schemeClr val="tx1"/>
                </a:solidFill>
              </a:rPr>
              <a:t>programs and scripts you run in the shell) is directed to the standard output, which is the</a:t>
            </a:r>
            <a:br>
              <a:rPr lang="en-US" sz="1800" b="1" dirty="0">
                <a:solidFill>
                  <a:schemeClr val="tx1"/>
                </a:solidFill>
              </a:rPr>
            </a:br>
            <a:r>
              <a:rPr lang="en-US" sz="1800" b="1" dirty="0">
                <a:solidFill>
                  <a:schemeClr val="tx1"/>
                </a:solidFill>
              </a:rPr>
              <a:t>monitor.</a:t>
            </a:r>
            <a:br>
              <a:rPr lang="en-US" sz="1800" b="1" dirty="0">
                <a:solidFill>
                  <a:schemeClr val="tx1"/>
                </a:solidFill>
              </a:rPr>
            </a:br>
            <a:r>
              <a:rPr lang="en-US" sz="1800" b="1" dirty="0">
                <a:solidFill>
                  <a:schemeClr val="tx1"/>
                </a:solidFill>
              </a:rPr>
              <a:t>Most bash commands direct their output to the STDOUT file descriptor by default.</a:t>
            </a:r>
          </a:p>
          <a:p>
            <a:pPr algn="l"/>
            <a:r>
              <a:rPr lang="en-US" sz="1800" b="1" dirty="0">
                <a:solidFill>
                  <a:schemeClr val="tx1"/>
                </a:solidFill>
              </a:rPr>
              <a:t>(STDOUT is showing on screen or saving into file.)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5017DF9C-7A54-4133-B1D2-92A08DE7EC80}"/>
              </a:ext>
            </a:extLst>
          </p:cNvPr>
          <p:cNvSpPr/>
          <p:nvPr/>
        </p:nvSpPr>
        <p:spPr>
          <a:xfrm>
            <a:off x="0" y="0"/>
            <a:ext cx="1691680" cy="339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939BBAD-0E50-4DE9-9F72-393CA1C1D497}"/>
              </a:ext>
            </a:extLst>
          </p:cNvPr>
          <p:cNvSpPr/>
          <p:nvPr/>
        </p:nvSpPr>
        <p:spPr>
          <a:xfrm>
            <a:off x="827584" y="2067694"/>
            <a:ext cx="48965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29BB74-74BD-4529-AFCA-24C54DADF4F8}"/>
              </a:ext>
            </a:extLst>
          </p:cNvPr>
          <p:cNvSpPr/>
          <p:nvPr/>
        </p:nvSpPr>
        <p:spPr>
          <a:xfrm>
            <a:off x="0" y="4371950"/>
            <a:ext cx="5364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2310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 ls -l &gt; test2</a:t>
            </a:r>
            <a:br>
              <a:rPr lang="en-US" sz="1800" b="1" dirty="0">
                <a:solidFill>
                  <a:schemeClr val="tx1"/>
                </a:solidFill>
              </a:rPr>
            </a:br>
            <a:r>
              <a:rPr lang="en-US" sz="1800" b="1" dirty="0">
                <a:solidFill>
                  <a:schemeClr val="tx1"/>
                </a:solidFill>
              </a:rPr>
              <a:t>$ cat test2</a:t>
            </a:r>
            <a:br>
              <a:rPr lang="en-US" sz="1800" b="1" dirty="0">
                <a:solidFill>
                  <a:schemeClr val="tx1"/>
                </a:solidFill>
              </a:rPr>
            </a:br>
            <a:r>
              <a:rPr lang="en-US" sz="1800" b="1" dirty="0">
                <a:solidFill>
                  <a:schemeClr val="tx1"/>
                </a:solidFill>
              </a:rPr>
              <a:t>total 20</a:t>
            </a:r>
            <a:br>
              <a:rPr lang="en-US" sz="1800" b="1" dirty="0">
                <a:solidFill>
                  <a:schemeClr val="tx1"/>
                </a:solidFill>
              </a:rPr>
            </a:br>
            <a:r>
              <a:rPr lang="en-US" sz="1800" b="1" dirty="0">
                <a:solidFill>
                  <a:schemeClr val="tx1"/>
                </a:solidFill>
              </a:rPr>
              <a:t>-</a:t>
            </a:r>
            <a:r>
              <a:rPr lang="en-US" sz="1800" b="1" dirty="0" err="1">
                <a:solidFill>
                  <a:schemeClr val="tx1"/>
                </a:solidFill>
              </a:rPr>
              <a:t>rw</a:t>
            </a:r>
            <a:r>
              <a:rPr lang="en-US" sz="1800" b="1" dirty="0">
                <a:solidFill>
                  <a:schemeClr val="tx1"/>
                </a:solidFill>
              </a:rPr>
              <a:t>-</a:t>
            </a:r>
            <a:r>
              <a:rPr lang="en-US" sz="1800" b="1" dirty="0" err="1">
                <a:solidFill>
                  <a:schemeClr val="tx1"/>
                </a:solidFill>
              </a:rPr>
              <a:t>rw</a:t>
            </a:r>
            <a:r>
              <a:rPr lang="en-US" sz="1800" b="1" dirty="0">
                <a:solidFill>
                  <a:schemeClr val="tx1"/>
                </a:solidFill>
              </a:rPr>
              <a:t>-r-- 1 rich </a:t>
            </a:r>
            <a:r>
              <a:rPr lang="en-US" sz="1800" b="1" dirty="0" err="1">
                <a:solidFill>
                  <a:schemeClr val="tx1"/>
                </a:solidFill>
              </a:rPr>
              <a:t>rich</a:t>
            </a:r>
            <a:r>
              <a:rPr lang="en-US" sz="1800" b="1" dirty="0">
                <a:solidFill>
                  <a:schemeClr val="tx1"/>
                </a:solidFill>
              </a:rPr>
              <a:t> 53 2014-10-16 11:30 test</a:t>
            </a:r>
            <a:br>
              <a:rPr lang="en-US" sz="1800" b="1" dirty="0">
                <a:solidFill>
                  <a:schemeClr val="tx1"/>
                </a:solidFill>
              </a:rPr>
            </a:br>
            <a:r>
              <a:rPr lang="en-US" sz="1800" b="1" dirty="0">
                <a:solidFill>
                  <a:schemeClr val="tx1"/>
                </a:solidFill>
              </a:rPr>
              <a:t>-</a:t>
            </a:r>
            <a:r>
              <a:rPr lang="en-US" sz="1800" b="1" dirty="0" err="1">
                <a:solidFill>
                  <a:schemeClr val="tx1"/>
                </a:solidFill>
              </a:rPr>
              <a:t>rw</a:t>
            </a:r>
            <a:r>
              <a:rPr lang="en-US" sz="1800" b="1" dirty="0">
                <a:solidFill>
                  <a:schemeClr val="tx1"/>
                </a:solidFill>
              </a:rPr>
              <a:t>-</a:t>
            </a:r>
            <a:r>
              <a:rPr lang="en-US" sz="1800" b="1" dirty="0" err="1">
                <a:solidFill>
                  <a:schemeClr val="tx1"/>
                </a:solidFill>
              </a:rPr>
              <a:t>rw</a:t>
            </a:r>
            <a:r>
              <a:rPr lang="en-US" sz="1800" b="1" dirty="0">
                <a:solidFill>
                  <a:schemeClr val="tx1"/>
                </a:solidFill>
              </a:rPr>
              <a:t>-r-- 1 rich </a:t>
            </a:r>
            <a:r>
              <a:rPr lang="en-US" sz="1800" b="1" dirty="0" err="1">
                <a:solidFill>
                  <a:schemeClr val="tx1"/>
                </a:solidFill>
              </a:rPr>
              <a:t>rich</a:t>
            </a:r>
            <a:r>
              <a:rPr lang="en-US" sz="1800" b="1" dirty="0">
                <a:solidFill>
                  <a:schemeClr val="tx1"/>
                </a:solidFill>
              </a:rPr>
              <a:t> 0 2014-10-16 11:32 test2</a:t>
            </a:r>
            <a:br>
              <a:rPr lang="en-US" sz="1800" b="1" dirty="0">
                <a:solidFill>
                  <a:schemeClr val="tx1"/>
                </a:solidFill>
              </a:rPr>
            </a:br>
            <a:r>
              <a:rPr lang="en-US" sz="1800" b="1" dirty="0">
                <a:solidFill>
                  <a:schemeClr val="tx1"/>
                </a:solidFill>
              </a:rPr>
              <a:t>-</a:t>
            </a:r>
            <a:r>
              <a:rPr lang="en-US" sz="1800" b="1" dirty="0" err="1">
                <a:solidFill>
                  <a:schemeClr val="tx1"/>
                </a:solidFill>
              </a:rPr>
              <a:t>rw</a:t>
            </a:r>
            <a:r>
              <a:rPr lang="en-US" sz="1800" b="1" dirty="0">
                <a:solidFill>
                  <a:schemeClr val="tx1"/>
                </a:solidFill>
              </a:rPr>
              <a:t>-</a:t>
            </a:r>
            <a:r>
              <a:rPr lang="en-US" sz="1800" b="1" dirty="0" err="1">
                <a:solidFill>
                  <a:schemeClr val="tx1"/>
                </a:solidFill>
              </a:rPr>
              <a:t>rw</a:t>
            </a:r>
            <a:r>
              <a:rPr lang="en-US" sz="1800" b="1" dirty="0">
                <a:solidFill>
                  <a:schemeClr val="tx1"/>
                </a:solidFill>
              </a:rPr>
              <a:t>-r-- 1 rich </a:t>
            </a:r>
            <a:r>
              <a:rPr lang="en-US" sz="1800" b="1" dirty="0" err="1">
                <a:solidFill>
                  <a:schemeClr val="tx1"/>
                </a:solidFill>
              </a:rPr>
              <a:t>rich</a:t>
            </a:r>
            <a:r>
              <a:rPr lang="en-US" sz="1800" b="1" dirty="0">
                <a:solidFill>
                  <a:schemeClr val="tx1"/>
                </a:solidFill>
              </a:rPr>
              <a:t> 73 2014-10-16 11:23 </a:t>
            </a:r>
            <a:r>
              <a:rPr lang="en-US" sz="1800" b="1" dirty="0" err="1">
                <a:solidFill>
                  <a:schemeClr val="tx1"/>
                </a:solidFill>
              </a:rPr>
              <a:t>testfile</a:t>
            </a:r>
            <a:br>
              <a:rPr lang="en-US" sz="1800" b="1" dirty="0">
                <a:solidFill>
                  <a:schemeClr val="tx1"/>
                </a:solidFill>
              </a:rPr>
            </a:br>
            <a:r>
              <a:rPr lang="en-US" sz="1800" b="1" dirty="0">
                <a:solidFill>
                  <a:schemeClr val="tx1"/>
                </a:solidFill>
              </a:rPr>
              <a:t>$ </a:t>
            </a:r>
          </a:p>
          <a:p>
            <a:pPr algn="l"/>
            <a:r>
              <a:rPr lang="en-US" sz="1600" b="1" dirty="0">
                <a:solidFill>
                  <a:schemeClr val="tx1"/>
                </a:solidFill>
              </a:rPr>
              <a:t>With the output redirection symbol, all the output that normally would go to the monitor is</a:t>
            </a:r>
            <a:br>
              <a:rPr lang="en-US" sz="1600" b="1" dirty="0">
                <a:solidFill>
                  <a:schemeClr val="tx1"/>
                </a:solidFill>
              </a:rPr>
            </a:br>
            <a:r>
              <a:rPr lang="en-US" sz="1600" b="1" dirty="0">
                <a:solidFill>
                  <a:schemeClr val="tx1"/>
                </a:solidFill>
              </a:rPr>
              <a:t>instead redirected to the designated redirection file by the shell.</a:t>
            </a:r>
            <a:br>
              <a:rPr lang="en-US" sz="1600" b="1" dirty="0">
                <a:solidFill>
                  <a:schemeClr val="tx1"/>
                </a:solidFill>
              </a:rPr>
            </a:br>
            <a:r>
              <a:rPr lang="en-US" sz="1600" b="1" dirty="0">
                <a:solidFill>
                  <a:schemeClr val="tx1"/>
                </a:solidFill>
              </a:rPr>
              <a:t>You can also append data to a file. You do this using the &gt;&gt; symbol:</a:t>
            </a:r>
            <a:br>
              <a:rPr lang="en-US" sz="1600" b="1" dirty="0">
                <a:solidFill>
                  <a:schemeClr val="tx1"/>
                </a:solidFill>
              </a:rPr>
            </a:br>
            <a:r>
              <a:rPr lang="en-US" sz="1600" b="1" dirty="0">
                <a:solidFill>
                  <a:schemeClr val="tx1"/>
                </a:solidFill>
              </a:rPr>
              <a:t>$ who &gt;&gt; test2</a:t>
            </a:r>
            <a:br>
              <a:rPr lang="en-US" sz="1600" b="1" dirty="0">
                <a:solidFill>
                  <a:schemeClr val="tx1"/>
                </a:solidFill>
              </a:rPr>
            </a:br>
            <a:r>
              <a:rPr lang="en-US" sz="1600" b="1" dirty="0">
                <a:solidFill>
                  <a:schemeClr val="tx1"/>
                </a:solidFill>
              </a:rPr>
              <a:t>$ cat test2</a:t>
            </a:r>
            <a:br>
              <a:rPr lang="en-US" sz="1600" b="1" dirty="0">
                <a:solidFill>
                  <a:schemeClr val="tx1"/>
                </a:solidFill>
              </a:rPr>
            </a:br>
            <a:r>
              <a:rPr lang="en-US" sz="1600" b="1" dirty="0">
                <a:solidFill>
                  <a:schemeClr val="tx1"/>
                </a:solidFill>
              </a:rPr>
              <a:t>total 20</a:t>
            </a:r>
            <a:br>
              <a:rPr lang="en-US" sz="1600" b="1" dirty="0">
                <a:solidFill>
                  <a:schemeClr val="tx1"/>
                </a:solidFill>
              </a:rPr>
            </a:br>
            <a:r>
              <a:rPr lang="en-US" sz="1600" b="1" dirty="0">
                <a:solidFill>
                  <a:schemeClr val="tx1"/>
                </a:solidFill>
              </a:rPr>
              <a:t>-</a:t>
            </a:r>
            <a:r>
              <a:rPr lang="en-US" sz="1600" b="1" dirty="0" err="1">
                <a:solidFill>
                  <a:schemeClr val="tx1"/>
                </a:solidFill>
              </a:rPr>
              <a:t>rw</a:t>
            </a:r>
            <a:r>
              <a:rPr lang="en-US" sz="1600" b="1" dirty="0">
                <a:solidFill>
                  <a:schemeClr val="tx1"/>
                </a:solidFill>
              </a:rPr>
              <a:t>-</a:t>
            </a:r>
            <a:r>
              <a:rPr lang="en-US" sz="1600" b="1" dirty="0" err="1">
                <a:solidFill>
                  <a:schemeClr val="tx1"/>
                </a:solidFill>
              </a:rPr>
              <a:t>rw</a:t>
            </a:r>
            <a:r>
              <a:rPr lang="en-US" sz="1600" b="1" dirty="0">
                <a:solidFill>
                  <a:schemeClr val="tx1"/>
                </a:solidFill>
              </a:rPr>
              <a:t>-r-- 1 rich </a:t>
            </a:r>
            <a:r>
              <a:rPr lang="en-US" sz="1600" b="1" dirty="0" err="1">
                <a:solidFill>
                  <a:schemeClr val="tx1"/>
                </a:solidFill>
              </a:rPr>
              <a:t>rich</a:t>
            </a:r>
            <a:r>
              <a:rPr lang="en-US" sz="1600" b="1" dirty="0">
                <a:solidFill>
                  <a:schemeClr val="tx1"/>
                </a:solidFill>
              </a:rPr>
              <a:t> 53 2014-10-16 11:30 test</a:t>
            </a:r>
            <a:br>
              <a:rPr lang="en-US" sz="1600" b="1" dirty="0">
                <a:solidFill>
                  <a:schemeClr val="tx1"/>
                </a:solidFill>
              </a:rPr>
            </a:br>
            <a:r>
              <a:rPr lang="en-US" sz="1600" b="1" dirty="0">
                <a:solidFill>
                  <a:schemeClr val="tx1"/>
                </a:solidFill>
              </a:rPr>
              <a:t>-</a:t>
            </a:r>
            <a:r>
              <a:rPr lang="en-US" sz="1600" b="1" dirty="0" err="1">
                <a:solidFill>
                  <a:schemeClr val="tx1"/>
                </a:solidFill>
              </a:rPr>
              <a:t>rw</a:t>
            </a:r>
            <a:r>
              <a:rPr lang="en-US" sz="1600" b="1" dirty="0">
                <a:solidFill>
                  <a:schemeClr val="tx1"/>
                </a:solidFill>
              </a:rPr>
              <a:t>-</a:t>
            </a:r>
            <a:r>
              <a:rPr lang="en-US" sz="1600" b="1" dirty="0" err="1">
                <a:solidFill>
                  <a:schemeClr val="tx1"/>
                </a:solidFill>
              </a:rPr>
              <a:t>rw</a:t>
            </a:r>
            <a:r>
              <a:rPr lang="en-US" sz="1600" b="1" dirty="0">
                <a:solidFill>
                  <a:schemeClr val="tx1"/>
                </a:solidFill>
              </a:rPr>
              <a:t>-r-- 1 rich </a:t>
            </a:r>
            <a:r>
              <a:rPr lang="en-US" sz="1600" b="1" dirty="0" err="1">
                <a:solidFill>
                  <a:schemeClr val="tx1"/>
                </a:solidFill>
              </a:rPr>
              <a:t>rich</a:t>
            </a:r>
            <a:r>
              <a:rPr lang="en-US" sz="1600" b="1" dirty="0">
                <a:solidFill>
                  <a:schemeClr val="tx1"/>
                </a:solidFill>
              </a:rPr>
              <a:t> 0 2014-10-16 11:32 test2</a:t>
            </a:r>
            <a:br>
              <a:rPr lang="en-US" sz="1600" b="1" dirty="0">
                <a:solidFill>
                  <a:schemeClr val="tx1"/>
                </a:solidFill>
              </a:rPr>
            </a:br>
            <a:r>
              <a:rPr lang="en-US" sz="1600" b="1" dirty="0">
                <a:solidFill>
                  <a:schemeClr val="tx1"/>
                </a:solidFill>
              </a:rPr>
              <a:t>-</a:t>
            </a:r>
            <a:r>
              <a:rPr lang="en-US" sz="1600" b="1" dirty="0" err="1">
                <a:solidFill>
                  <a:schemeClr val="tx1"/>
                </a:solidFill>
              </a:rPr>
              <a:t>rw</a:t>
            </a:r>
            <a:r>
              <a:rPr lang="en-US" sz="1600" b="1" dirty="0">
                <a:solidFill>
                  <a:schemeClr val="tx1"/>
                </a:solidFill>
              </a:rPr>
              <a:t>-</a:t>
            </a:r>
            <a:r>
              <a:rPr lang="en-US" sz="1600" b="1" dirty="0" err="1">
                <a:solidFill>
                  <a:schemeClr val="tx1"/>
                </a:solidFill>
              </a:rPr>
              <a:t>rw</a:t>
            </a:r>
            <a:r>
              <a:rPr lang="en-US" sz="1600" b="1" dirty="0">
                <a:solidFill>
                  <a:schemeClr val="tx1"/>
                </a:solidFill>
              </a:rPr>
              <a:t>-r-- 1 rich </a:t>
            </a:r>
            <a:r>
              <a:rPr lang="en-US" sz="1600" b="1" dirty="0" err="1">
                <a:solidFill>
                  <a:schemeClr val="tx1"/>
                </a:solidFill>
              </a:rPr>
              <a:t>rich</a:t>
            </a:r>
            <a:r>
              <a:rPr lang="en-US" sz="1600" b="1" dirty="0">
                <a:solidFill>
                  <a:schemeClr val="tx1"/>
                </a:solidFill>
              </a:rPr>
              <a:t> 73 2014-10-16 11:23 </a:t>
            </a:r>
            <a:r>
              <a:rPr lang="en-US" sz="1600" b="1" dirty="0" err="1">
                <a:solidFill>
                  <a:schemeClr val="tx1"/>
                </a:solidFill>
              </a:rPr>
              <a:t>testfile</a:t>
            </a:r>
            <a:br>
              <a:rPr lang="en-US" sz="1600" b="1" dirty="0">
                <a:solidFill>
                  <a:schemeClr val="tx1"/>
                </a:solidFill>
              </a:rPr>
            </a:br>
            <a:r>
              <a:rPr lang="en-US" sz="1600" b="1" dirty="0">
                <a:solidFill>
                  <a:schemeClr val="tx1"/>
                </a:solidFill>
              </a:rPr>
              <a:t>rich pts/0 2014-10-17 15:34 (192.168.1.2)</a:t>
            </a:r>
            <a:br>
              <a:rPr lang="en-US" sz="1600" b="1" dirty="0">
                <a:solidFill>
                  <a:schemeClr val="tx1"/>
                </a:solidFill>
              </a:rPr>
            </a:br>
            <a:r>
              <a:rPr lang="en-US" sz="1600" b="1" dirty="0">
                <a:solidFill>
                  <a:schemeClr val="tx1"/>
                </a:solidFill>
              </a:rPr>
              <a:t>$</a:t>
            </a:r>
            <a:br>
              <a:rPr lang="en-US" sz="1600" b="1" dirty="0">
                <a:solidFill>
                  <a:schemeClr val="tx1"/>
                </a:solidFill>
              </a:rPr>
            </a:br>
            <a:r>
              <a:rPr lang="en-US" sz="1600" b="1" dirty="0">
                <a:solidFill>
                  <a:schemeClr val="tx1"/>
                </a:solidFill>
              </a:rPr>
              <a:t>The output generated by the who command is appended to the data already in the test2 file.</a:t>
            </a:r>
            <a:br>
              <a:rPr lang="en-US" dirty="0"/>
            </a:br>
            <a:br>
              <a:rPr lang="en-US" sz="1800" dirty="0"/>
            </a:b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71113DDD-11CB-43C7-BA1D-CF17DD775B65}"/>
              </a:ext>
            </a:extLst>
          </p:cNvPr>
          <p:cNvSpPr/>
          <p:nvPr/>
        </p:nvSpPr>
        <p:spPr>
          <a:xfrm>
            <a:off x="0" y="0"/>
            <a:ext cx="1475656" cy="339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7FDB579-3827-4860-9A9A-4833840CAA61}"/>
              </a:ext>
            </a:extLst>
          </p:cNvPr>
          <p:cNvSpPr/>
          <p:nvPr/>
        </p:nvSpPr>
        <p:spPr>
          <a:xfrm>
            <a:off x="0" y="2715766"/>
            <a:ext cx="1763688" cy="339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220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chemeClr val="tx1"/>
                </a:solidFill>
              </a:rPr>
              <a:t>STDERR</a:t>
            </a:r>
            <a:br>
              <a:rPr lang="en-US" sz="1800" b="1" dirty="0">
                <a:solidFill>
                  <a:schemeClr val="tx1"/>
                </a:solidFill>
              </a:rPr>
            </a:br>
            <a:r>
              <a:rPr lang="en-US" sz="1800" b="1" dirty="0">
                <a:solidFill>
                  <a:schemeClr val="tx1"/>
                </a:solidFill>
              </a:rPr>
              <a:t>The shell handles error messages using the special STDERR file descriptor. The STDERR </a:t>
            </a:r>
          </a:p>
          <a:p>
            <a:pPr algn="l"/>
            <a:r>
              <a:rPr lang="en-US" sz="1800" b="1" dirty="0">
                <a:solidFill>
                  <a:schemeClr val="tx1"/>
                </a:solidFill>
              </a:rPr>
              <a:t>File descriptor references the standard error output for the shell. This is the location where the shell sends error messages generated by the shell or programs and scripts running in the shell.</a:t>
            </a:r>
            <a:br>
              <a:rPr lang="en-US" sz="1800" b="1" dirty="0">
                <a:solidFill>
                  <a:schemeClr val="tx1"/>
                </a:solidFill>
              </a:rPr>
            </a:br>
            <a:r>
              <a:rPr lang="en-US" sz="1800" b="1" dirty="0">
                <a:solidFill>
                  <a:schemeClr val="tx1"/>
                </a:solidFill>
              </a:rPr>
              <a:t>By default, the STDERR file descriptor points to the same place as the STDOUT file</a:t>
            </a:r>
          </a:p>
          <a:p>
            <a:pPr algn="l"/>
            <a:r>
              <a:rPr lang="en-US" sz="1800" b="1" dirty="0">
                <a:solidFill>
                  <a:schemeClr val="tx1"/>
                </a:solidFill>
              </a:rPr>
              <a:t> descriptor (even though they are assigned different file descriptor values). This means that, by default, all error messages go to the monitor display.</a:t>
            </a:r>
            <a:br>
              <a:rPr lang="en-US" sz="1800" b="1" dirty="0">
                <a:solidFill>
                  <a:schemeClr val="tx1"/>
                </a:solidFill>
              </a:rPr>
            </a:br>
            <a:r>
              <a:rPr lang="en-US" sz="1800" b="1" dirty="0">
                <a:solidFill>
                  <a:schemeClr val="tx1"/>
                </a:solidFill>
              </a:rPr>
              <a:t>However, as you saw in the example, when you redirect STDOUT, this doesn’t </a:t>
            </a:r>
          </a:p>
          <a:p>
            <a:pPr algn="l"/>
            <a:r>
              <a:rPr lang="en-US" sz="1800" b="1" dirty="0">
                <a:solidFill>
                  <a:schemeClr val="tx1"/>
                </a:solidFill>
              </a:rPr>
              <a:t>automatically redirect STDERR. </a:t>
            </a:r>
            <a:r>
              <a:rPr lang="en-US" sz="1800" b="1" u="sng" dirty="0">
                <a:solidFill>
                  <a:schemeClr val="tx1"/>
                </a:solidFill>
              </a:rPr>
              <a:t>(When any error come in STDOUT then that error go to </a:t>
            </a:r>
          </a:p>
          <a:p>
            <a:pPr algn="l"/>
            <a:r>
              <a:rPr lang="en-US" sz="1800" b="1" u="sng" dirty="0">
                <a:solidFill>
                  <a:schemeClr val="tx1"/>
                </a:solidFill>
              </a:rPr>
              <a:t>STDERR.)</a:t>
            </a:r>
          </a:p>
          <a:p>
            <a:pPr algn="l"/>
            <a:r>
              <a:rPr lang="en-US" sz="1800" b="1" dirty="0">
                <a:solidFill>
                  <a:schemeClr val="tx1"/>
                </a:solidFill>
              </a:rPr>
              <a:t>When working with scripts, you’ll often want to change that behavior,</a:t>
            </a:r>
            <a:br>
              <a:rPr lang="en-US" sz="1800" b="1" dirty="0">
                <a:solidFill>
                  <a:schemeClr val="tx1"/>
                </a:solidFill>
              </a:rPr>
            </a:br>
            <a:r>
              <a:rPr lang="en-US" sz="1800" b="1" dirty="0">
                <a:solidFill>
                  <a:schemeClr val="tx1"/>
                </a:solidFill>
              </a:rPr>
              <a:t>especially if you’re interested in logging error messages to a log file. So to save the script </a:t>
            </a:r>
          </a:p>
          <a:p>
            <a:pPr algn="l"/>
            <a:r>
              <a:rPr lang="en-US" sz="1800" b="1" dirty="0">
                <a:solidFill>
                  <a:schemeClr val="tx1"/>
                </a:solidFill>
              </a:rPr>
              <a:t>Running track into LOG file. </a:t>
            </a:r>
            <a:br>
              <a:rPr lang="en-US" sz="2400" dirty="0"/>
            </a:br>
            <a:br>
              <a:rPr lang="en-US" sz="1800" b="1" u="sng" dirty="0">
                <a:solidFill>
                  <a:schemeClr val="tx1"/>
                </a:solidFill>
              </a:rPr>
            </a:br>
            <a:endParaRPr lang="en-US" sz="1800" b="1" u="sng" dirty="0">
              <a:solidFill>
                <a:schemeClr val="tx1"/>
              </a:solidFill>
            </a:endParaRPr>
          </a:p>
        </p:txBody>
      </p:sp>
      <p:sp>
        <p:nvSpPr>
          <p:cNvPr id="2" name="Rectangle 1">
            <a:extLst>
              <a:ext uri="{FF2B5EF4-FFF2-40B4-BE49-F238E27FC236}">
                <a16:creationId xmlns:a16="http://schemas.microsoft.com/office/drawing/2014/main" id="{6526F76E-0E98-41E2-BEAD-FF7AA62A1CCB}"/>
              </a:ext>
            </a:extLst>
          </p:cNvPr>
          <p:cNvSpPr/>
          <p:nvPr/>
        </p:nvSpPr>
        <p:spPr>
          <a:xfrm>
            <a:off x="3275856" y="2715766"/>
            <a:ext cx="576064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7911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Redirecting errors only</a:t>
            </a:r>
            <a:br>
              <a:rPr lang="en-US" b="1" dirty="0">
                <a:solidFill>
                  <a:schemeClr val="tx1"/>
                </a:solidFill>
              </a:rPr>
            </a:br>
            <a:r>
              <a:rPr lang="en-US" b="1" dirty="0">
                <a:solidFill>
                  <a:schemeClr val="tx1"/>
                </a:solidFill>
              </a:rPr>
              <a:t>As you saw in Table 15-1, the STDERR file descriptor is set to the value 2. You can select</a:t>
            </a:r>
            <a:br>
              <a:rPr lang="en-US" b="1" dirty="0">
                <a:solidFill>
                  <a:schemeClr val="tx1"/>
                </a:solidFill>
              </a:rPr>
            </a:br>
            <a:r>
              <a:rPr lang="en-US" b="1" dirty="0">
                <a:solidFill>
                  <a:schemeClr val="tx1"/>
                </a:solidFill>
              </a:rPr>
              <a:t>to redirect only error messages by placing this file descriptor value immediately before the</a:t>
            </a:r>
            <a:br>
              <a:rPr lang="en-US" b="1" dirty="0">
                <a:solidFill>
                  <a:schemeClr val="tx1"/>
                </a:solidFill>
              </a:rPr>
            </a:br>
            <a:r>
              <a:rPr lang="en-US" b="1" dirty="0">
                <a:solidFill>
                  <a:schemeClr val="tx1"/>
                </a:solidFill>
              </a:rPr>
              <a:t>redirection symbol</a:t>
            </a:r>
            <a:r>
              <a:rPr lang="en-US" b="1" u="sng" dirty="0">
                <a:solidFill>
                  <a:schemeClr val="tx1"/>
                </a:solidFill>
              </a:rPr>
              <a:t>. The value2 must appear immediately before the redirection symbol </a:t>
            </a:r>
            <a:r>
              <a:rPr lang="en-US" b="1" dirty="0">
                <a:solidFill>
                  <a:schemeClr val="tx1"/>
                </a:solidFill>
              </a:rPr>
              <a:t>or it</a:t>
            </a:r>
            <a:br>
              <a:rPr lang="en-US" b="1" dirty="0">
                <a:solidFill>
                  <a:schemeClr val="tx1"/>
                </a:solidFill>
              </a:rPr>
            </a:br>
            <a:r>
              <a:rPr lang="en-US" b="1" dirty="0">
                <a:solidFill>
                  <a:schemeClr val="tx1"/>
                </a:solidFill>
              </a:rPr>
              <a:t>doesn’t work:</a:t>
            </a:r>
            <a:br>
              <a:rPr lang="en-US" b="1" dirty="0">
                <a:solidFill>
                  <a:schemeClr val="tx1"/>
                </a:solidFill>
              </a:rPr>
            </a:br>
            <a:r>
              <a:rPr lang="en-US" b="1" dirty="0">
                <a:solidFill>
                  <a:schemeClr val="tx1"/>
                </a:solidFill>
              </a:rPr>
              <a:t>$ ls -al </a:t>
            </a:r>
            <a:r>
              <a:rPr lang="en-US" b="1" dirty="0" err="1">
                <a:solidFill>
                  <a:schemeClr val="tx1"/>
                </a:solidFill>
              </a:rPr>
              <a:t>badfile</a:t>
            </a:r>
            <a:r>
              <a:rPr lang="en-US" b="1" dirty="0">
                <a:solidFill>
                  <a:schemeClr val="tx1"/>
                </a:solidFill>
              </a:rPr>
              <a:t> 2&gt; test4</a:t>
            </a:r>
            <a:br>
              <a:rPr lang="en-US" b="1" dirty="0">
                <a:solidFill>
                  <a:schemeClr val="tx1"/>
                </a:solidFill>
              </a:rPr>
            </a:br>
            <a:r>
              <a:rPr lang="en-US" b="1" dirty="0">
                <a:solidFill>
                  <a:schemeClr val="tx1"/>
                </a:solidFill>
              </a:rPr>
              <a:t>$ cat test4</a:t>
            </a:r>
            <a:br>
              <a:rPr lang="en-US" b="1" dirty="0">
                <a:solidFill>
                  <a:schemeClr val="tx1"/>
                </a:solidFill>
              </a:rPr>
            </a:br>
            <a:r>
              <a:rPr lang="en-US" b="1" dirty="0">
                <a:solidFill>
                  <a:schemeClr val="tx1"/>
                </a:solidFill>
              </a:rPr>
              <a:t>ls: cannot access </a:t>
            </a:r>
            <a:r>
              <a:rPr lang="en-US" b="1" dirty="0" err="1">
                <a:solidFill>
                  <a:schemeClr val="tx1"/>
                </a:solidFill>
              </a:rPr>
              <a:t>badfile</a:t>
            </a:r>
            <a:r>
              <a:rPr lang="en-US" b="1" dirty="0">
                <a:solidFill>
                  <a:schemeClr val="tx1"/>
                </a:solidFill>
              </a:rPr>
              <a:t>: No such file or directory</a:t>
            </a:r>
            <a:br>
              <a:rPr lang="en-US" b="1" dirty="0">
                <a:solidFill>
                  <a:schemeClr val="tx1"/>
                </a:solidFill>
              </a:rPr>
            </a:br>
            <a:r>
              <a:rPr lang="en-US" b="1" dirty="0">
                <a:solidFill>
                  <a:schemeClr val="tx1"/>
                </a:solidFill>
              </a:rPr>
              <a:t>$ </a:t>
            </a:r>
            <a:br>
              <a:rPr lang="en-US" b="1" dirty="0">
                <a:solidFill>
                  <a:schemeClr val="tx1"/>
                </a:solidFill>
              </a:rPr>
            </a:br>
            <a:r>
              <a:rPr lang="en-US" b="1" dirty="0">
                <a:solidFill>
                  <a:schemeClr val="tx1"/>
                </a:solidFill>
              </a:rPr>
              <a:t>Now when you run the command, the error message doesn’t appear on the monitor. Instead,</a:t>
            </a:r>
            <a:br>
              <a:rPr lang="en-US" b="1" dirty="0">
                <a:solidFill>
                  <a:schemeClr val="tx1"/>
                </a:solidFill>
              </a:rPr>
            </a:br>
            <a:r>
              <a:rPr lang="en-US" b="1" dirty="0">
                <a:solidFill>
                  <a:schemeClr val="tx1"/>
                </a:solidFill>
              </a:rPr>
              <a:t>the output file contains any error messages that are generated by the command. Using this</a:t>
            </a:r>
            <a:br>
              <a:rPr lang="en-US" b="1" dirty="0">
                <a:solidFill>
                  <a:schemeClr val="tx1"/>
                </a:solidFill>
              </a:rPr>
            </a:br>
            <a:r>
              <a:rPr lang="en-US" b="1" dirty="0">
                <a:solidFill>
                  <a:schemeClr val="tx1"/>
                </a:solidFill>
              </a:rPr>
              <a:t>method, the shell redirects the error messages only, not the normal data. </a:t>
            </a:r>
          </a:p>
          <a:p>
            <a:pPr algn="l"/>
            <a:br>
              <a:rPr lang="en-US" b="1" dirty="0">
                <a:solidFill>
                  <a:schemeClr val="tx1"/>
                </a:solidFill>
              </a:rPr>
            </a:br>
            <a:endParaRPr lang="en-US" b="1" dirty="0">
              <a:solidFill>
                <a:schemeClr val="tx1"/>
              </a:solidFill>
            </a:endParaRPr>
          </a:p>
        </p:txBody>
      </p:sp>
      <p:pic>
        <p:nvPicPr>
          <p:cNvPr id="2" name="Picture 1">
            <a:extLst>
              <a:ext uri="{FF2B5EF4-FFF2-40B4-BE49-F238E27FC236}">
                <a16:creationId xmlns:a16="http://schemas.microsoft.com/office/drawing/2014/main" id="{69547ED7-B952-4581-9754-F4863A52BF91}"/>
              </a:ext>
            </a:extLst>
          </p:cNvPr>
          <p:cNvPicPr>
            <a:picLocks noChangeAspect="1"/>
          </p:cNvPicPr>
          <p:nvPr/>
        </p:nvPicPr>
        <p:blipFill>
          <a:blip r:embed="rId2"/>
          <a:stretch>
            <a:fillRect/>
          </a:stretch>
        </p:blipFill>
        <p:spPr>
          <a:xfrm>
            <a:off x="0" y="2685822"/>
            <a:ext cx="9144000" cy="2200275"/>
          </a:xfrm>
          <a:prstGeom prst="rect">
            <a:avLst/>
          </a:prstGeom>
        </p:spPr>
      </p:pic>
    </p:spTree>
    <p:extLst>
      <p:ext uri="{BB962C8B-B14F-4D97-AF65-F5344CB8AC3E}">
        <p14:creationId xmlns:p14="http://schemas.microsoft.com/office/powerpoint/2010/main" val="781767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r>
              <a:rPr lang="en-US" sz="1600" b="1" dirty="0">
                <a:solidFill>
                  <a:schemeClr val="tx1"/>
                </a:solidFill>
                <a:latin typeface="Times New Roman" panose="02020603050405020304" pitchFamily="18" charset="0"/>
                <a:cs typeface="Times New Roman" panose="02020603050405020304" pitchFamily="18" charset="0"/>
              </a:rPr>
              <a:t># what if I want my date also to be printing on same line of echo .</a:t>
            </a: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r>
              <a:rPr lang="en-US" sz="1600" b="1" dirty="0">
                <a:solidFill>
                  <a:schemeClr val="tx1"/>
                </a:solidFill>
                <a:latin typeface="Times New Roman" panose="02020603050405020304" pitchFamily="18" charset="0"/>
                <a:cs typeface="Times New Roman" panose="02020603050405020304" pitchFamily="18" charset="0"/>
              </a:rPr>
              <a:t>echo –n “This is line1.” date</a:t>
            </a:r>
          </a:p>
          <a:p>
            <a:pPr algn="l"/>
            <a:endParaRPr lang="en-US" sz="16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stretch>
            <a:fillRect/>
          </a:stretch>
        </p:blipFill>
        <p:spPr>
          <a:xfrm>
            <a:off x="0" y="555526"/>
            <a:ext cx="8100392" cy="790575"/>
          </a:xfrm>
          <a:prstGeom prst="rect">
            <a:avLst/>
          </a:prstGeom>
        </p:spPr>
      </p:pic>
      <p:pic>
        <p:nvPicPr>
          <p:cNvPr id="2" name="Picture 1"/>
          <p:cNvPicPr>
            <a:picLocks noChangeAspect="1"/>
          </p:cNvPicPr>
          <p:nvPr/>
        </p:nvPicPr>
        <p:blipFill>
          <a:blip r:embed="rId3" cstate="print"/>
          <a:stretch>
            <a:fillRect/>
          </a:stretch>
        </p:blipFill>
        <p:spPr>
          <a:xfrm>
            <a:off x="-44161" y="1568003"/>
            <a:ext cx="8144553" cy="1028700"/>
          </a:xfrm>
          <a:prstGeom prst="rect">
            <a:avLst/>
          </a:prstGeom>
        </p:spPr>
      </p:pic>
      <p:pic>
        <p:nvPicPr>
          <p:cNvPr id="4" name="Picture 3"/>
          <p:cNvPicPr>
            <a:picLocks noChangeAspect="1"/>
          </p:cNvPicPr>
          <p:nvPr/>
        </p:nvPicPr>
        <p:blipFill>
          <a:blip r:embed="rId4" cstate="print"/>
          <a:stretch>
            <a:fillRect/>
          </a:stretch>
        </p:blipFill>
        <p:spPr>
          <a:xfrm>
            <a:off x="107504" y="3147814"/>
            <a:ext cx="7992888" cy="1590675"/>
          </a:xfrm>
          <a:prstGeom prst="rect">
            <a:avLst/>
          </a:prstGeom>
        </p:spPr>
      </p:pic>
    </p:spTree>
    <p:extLst>
      <p:ext uri="{BB962C8B-B14F-4D97-AF65-F5344CB8AC3E}">
        <p14:creationId xmlns:p14="http://schemas.microsoft.com/office/powerpoint/2010/main" val="14094707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If you want to redirect both errors 2&gt; and the normal output 1&gt;, you need to use two </a:t>
            </a:r>
          </a:p>
          <a:p>
            <a:pPr algn="l"/>
            <a:r>
              <a:rPr lang="en-US" sz="1800" b="1" dirty="0">
                <a:solidFill>
                  <a:schemeClr val="tx1"/>
                </a:solidFill>
              </a:rPr>
              <a:t>Redirection symbols. You need to precede each with the appropriate file descriptor for the </a:t>
            </a:r>
          </a:p>
          <a:p>
            <a:pPr algn="l"/>
            <a:r>
              <a:rPr lang="en-US" sz="1800" b="1" dirty="0">
                <a:solidFill>
                  <a:schemeClr val="tx1"/>
                </a:solidFill>
              </a:rPr>
              <a:t>data you</a:t>
            </a:r>
            <a:br>
              <a:rPr lang="en-US" sz="1800" b="1" dirty="0">
                <a:solidFill>
                  <a:schemeClr val="tx1"/>
                </a:solidFill>
              </a:rPr>
            </a:br>
            <a:r>
              <a:rPr lang="en-US" sz="1800" b="1" dirty="0">
                <a:solidFill>
                  <a:schemeClr val="tx1"/>
                </a:solidFill>
              </a:rPr>
              <a:t>want to redirect and then have them point to the appropriate output file for holding the</a:t>
            </a:r>
            <a:br>
              <a:rPr lang="en-US" sz="1800" b="1" dirty="0">
                <a:solidFill>
                  <a:schemeClr val="tx1"/>
                </a:solidFill>
              </a:rPr>
            </a:br>
            <a:r>
              <a:rPr lang="en-US" sz="1800" b="1" dirty="0">
                <a:solidFill>
                  <a:schemeClr val="tx1"/>
                </a:solidFill>
              </a:rPr>
              <a:t>data :</a:t>
            </a:r>
            <a:br>
              <a:rPr lang="en-US" dirty="0"/>
            </a:br>
            <a:endParaRPr lang="en-US" dirty="0"/>
          </a:p>
        </p:txBody>
      </p:sp>
      <p:pic>
        <p:nvPicPr>
          <p:cNvPr id="2" name="Picture 1">
            <a:extLst>
              <a:ext uri="{FF2B5EF4-FFF2-40B4-BE49-F238E27FC236}">
                <a16:creationId xmlns:a16="http://schemas.microsoft.com/office/drawing/2014/main" id="{C9D5E2F6-A8A8-4631-A89B-35B8A3CC3379}"/>
              </a:ext>
            </a:extLst>
          </p:cNvPr>
          <p:cNvPicPr>
            <a:picLocks noChangeAspect="1"/>
          </p:cNvPicPr>
          <p:nvPr/>
        </p:nvPicPr>
        <p:blipFill>
          <a:blip r:embed="rId2"/>
          <a:stretch>
            <a:fillRect/>
          </a:stretch>
        </p:blipFill>
        <p:spPr>
          <a:xfrm>
            <a:off x="-18460" y="987574"/>
            <a:ext cx="9144000" cy="1296144"/>
          </a:xfrm>
          <a:prstGeom prst="rect">
            <a:avLst/>
          </a:prstGeom>
        </p:spPr>
      </p:pic>
      <p:pic>
        <p:nvPicPr>
          <p:cNvPr id="3" name="Picture 2">
            <a:extLst>
              <a:ext uri="{FF2B5EF4-FFF2-40B4-BE49-F238E27FC236}">
                <a16:creationId xmlns:a16="http://schemas.microsoft.com/office/drawing/2014/main" id="{2FA82283-8A09-49B0-82E9-5688F2992170}"/>
              </a:ext>
            </a:extLst>
          </p:cNvPr>
          <p:cNvPicPr>
            <a:picLocks noChangeAspect="1"/>
          </p:cNvPicPr>
          <p:nvPr/>
        </p:nvPicPr>
        <p:blipFill>
          <a:blip r:embed="rId3"/>
          <a:stretch>
            <a:fillRect/>
          </a:stretch>
        </p:blipFill>
        <p:spPr>
          <a:xfrm>
            <a:off x="-18460" y="2355726"/>
            <a:ext cx="9144000" cy="2520280"/>
          </a:xfrm>
          <a:prstGeom prst="rect">
            <a:avLst/>
          </a:prstGeom>
        </p:spPr>
      </p:pic>
    </p:spTree>
    <p:extLst>
      <p:ext uri="{BB962C8B-B14F-4D97-AF65-F5344CB8AC3E}">
        <p14:creationId xmlns:p14="http://schemas.microsoft.com/office/powerpoint/2010/main" val="2718403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p:txBody>
      </p:sp>
      <p:pic>
        <p:nvPicPr>
          <p:cNvPr id="3" name="Picture 2">
            <a:extLst>
              <a:ext uri="{FF2B5EF4-FFF2-40B4-BE49-F238E27FC236}">
                <a16:creationId xmlns:a16="http://schemas.microsoft.com/office/drawing/2014/main" id="{13DF6FD5-4C13-421A-A2AD-DE92785E2BDC}"/>
              </a:ext>
            </a:extLst>
          </p:cNvPr>
          <p:cNvPicPr>
            <a:picLocks noChangeAspect="1"/>
          </p:cNvPicPr>
          <p:nvPr/>
        </p:nvPicPr>
        <p:blipFill>
          <a:blip r:embed="rId2"/>
          <a:stretch>
            <a:fillRect/>
          </a:stretch>
        </p:blipFill>
        <p:spPr>
          <a:xfrm>
            <a:off x="0" y="627534"/>
            <a:ext cx="8892480" cy="1080120"/>
          </a:xfrm>
          <a:prstGeom prst="rect">
            <a:avLst/>
          </a:prstGeom>
        </p:spPr>
      </p:pic>
      <p:pic>
        <p:nvPicPr>
          <p:cNvPr id="4" name="Picture 3">
            <a:extLst>
              <a:ext uri="{FF2B5EF4-FFF2-40B4-BE49-F238E27FC236}">
                <a16:creationId xmlns:a16="http://schemas.microsoft.com/office/drawing/2014/main" id="{D430C0E2-8659-43EA-B19B-30E38BB16D06}"/>
              </a:ext>
            </a:extLst>
          </p:cNvPr>
          <p:cNvPicPr>
            <a:picLocks noChangeAspect="1"/>
          </p:cNvPicPr>
          <p:nvPr/>
        </p:nvPicPr>
        <p:blipFill>
          <a:blip r:embed="rId3"/>
          <a:stretch>
            <a:fillRect/>
          </a:stretch>
        </p:blipFill>
        <p:spPr>
          <a:xfrm>
            <a:off x="26369" y="0"/>
            <a:ext cx="8892480" cy="627534"/>
          </a:xfrm>
          <a:prstGeom prst="rect">
            <a:avLst/>
          </a:prstGeom>
        </p:spPr>
      </p:pic>
      <p:pic>
        <p:nvPicPr>
          <p:cNvPr id="5" name="Picture 4">
            <a:extLst>
              <a:ext uri="{FF2B5EF4-FFF2-40B4-BE49-F238E27FC236}">
                <a16:creationId xmlns:a16="http://schemas.microsoft.com/office/drawing/2014/main" id="{9A77D466-15A8-4D6D-86FF-D21E99861281}"/>
              </a:ext>
            </a:extLst>
          </p:cNvPr>
          <p:cNvPicPr>
            <a:picLocks noChangeAspect="1"/>
          </p:cNvPicPr>
          <p:nvPr/>
        </p:nvPicPr>
        <p:blipFill>
          <a:blip r:embed="rId4"/>
          <a:stretch>
            <a:fillRect/>
          </a:stretch>
        </p:blipFill>
        <p:spPr>
          <a:xfrm>
            <a:off x="0" y="2751770"/>
            <a:ext cx="8955563" cy="1080119"/>
          </a:xfrm>
          <a:prstGeom prst="rect">
            <a:avLst/>
          </a:prstGeom>
        </p:spPr>
      </p:pic>
      <p:pic>
        <p:nvPicPr>
          <p:cNvPr id="6" name="Picture 5">
            <a:extLst>
              <a:ext uri="{FF2B5EF4-FFF2-40B4-BE49-F238E27FC236}">
                <a16:creationId xmlns:a16="http://schemas.microsoft.com/office/drawing/2014/main" id="{88196C26-59B3-457F-B9AC-1EBA47F854F3}"/>
              </a:ext>
            </a:extLst>
          </p:cNvPr>
          <p:cNvPicPr>
            <a:picLocks noChangeAspect="1"/>
          </p:cNvPicPr>
          <p:nvPr/>
        </p:nvPicPr>
        <p:blipFill>
          <a:blip r:embed="rId5"/>
          <a:stretch>
            <a:fillRect/>
          </a:stretch>
        </p:blipFill>
        <p:spPr>
          <a:xfrm>
            <a:off x="-1" y="1995686"/>
            <a:ext cx="8918849" cy="749077"/>
          </a:xfrm>
          <a:prstGeom prst="rect">
            <a:avLst/>
          </a:prstGeom>
        </p:spPr>
      </p:pic>
    </p:spTree>
    <p:extLst>
      <p:ext uri="{BB962C8B-B14F-4D97-AF65-F5344CB8AC3E}">
        <p14:creationId xmlns:p14="http://schemas.microsoft.com/office/powerpoint/2010/main" val="83773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You can use above separate files of normal output &amp; error output files  technique to </a:t>
            </a:r>
          </a:p>
          <a:p>
            <a:pPr algn="l"/>
            <a:r>
              <a:rPr lang="en-US" sz="1800" b="1" dirty="0">
                <a:solidFill>
                  <a:schemeClr val="tx1"/>
                </a:solidFill>
              </a:rPr>
              <a:t>separate normal script output from any error messages that occur in the script. This allows you to easily identify errors without having to wade through thousands of lines of normal </a:t>
            </a:r>
          </a:p>
          <a:p>
            <a:pPr algn="l"/>
            <a:r>
              <a:rPr lang="en-US" sz="1800" b="1" dirty="0">
                <a:solidFill>
                  <a:schemeClr val="tx1"/>
                </a:solidFill>
              </a:rPr>
              <a:t>output data. </a:t>
            </a:r>
            <a:br>
              <a:rPr lang="en-US" sz="1800" b="1" dirty="0">
                <a:solidFill>
                  <a:schemeClr val="tx1"/>
                </a:solidFill>
              </a:rPr>
            </a:br>
            <a:r>
              <a:rPr lang="en-US" sz="1800" b="1" dirty="0">
                <a:solidFill>
                  <a:schemeClr val="tx1"/>
                </a:solidFill>
              </a:rPr>
              <a:t>Alternatively, if you want, you can redirect both STDERR and STDOUT output to t</a:t>
            </a:r>
            <a:r>
              <a:rPr lang="en-US" sz="1800" b="1" u="sng" dirty="0">
                <a:solidFill>
                  <a:schemeClr val="tx1"/>
                </a:solidFill>
              </a:rPr>
              <a:t>he same</a:t>
            </a:r>
            <a:br>
              <a:rPr lang="en-US" sz="1800" b="1" u="sng" dirty="0">
                <a:solidFill>
                  <a:schemeClr val="tx1"/>
                </a:solidFill>
              </a:rPr>
            </a:br>
            <a:r>
              <a:rPr lang="en-US" sz="1800" b="1" u="sng" dirty="0">
                <a:solidFill>
                  <a:schemeClr val="tx1"/>
                </a:solidFill>
              </a:rPr>
              <a:t>output file. </a:t>
            </a:r>
            <a:r>
              <a:rPr lang="en-US" sz="1800" b="1" dirty="0">
                <a:solidFill>
                  <a:schemeClr val="tx1"/>
                </a:solidFill>
              </a:rPr>
              <a:t>The bash shell provides a special redirection symbol just for this purpose, the</a:t>
            </a:r>
            <a:br>
              <a:rPr lang="en-US" sz="1800" b="1" dirty="0">
                <a:solidFill>
                  <a:schemeClr val="tx1"/>
                </a:solidFill>
              </a:rPr>
            </a:br>
            <a:r>
              <a:rPr lang="en-US" sz="1800" b="1" dirty="0">
                <a:solidFill>
                  <a:schemeClr val="tx1"/>
                </a:solidFill>
              </a:rPr>
              <a:t>&amp;&gt; symbol.</a:t>
            </a:r>
          </a:p>
          <a:p>
            <a:pPr algn="l"/>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a:p>
            <a:pPr algn="l"/>
            <a:endParaRPr lang="en-US" sz="1800" b="1" dirty="0">
              <a:solidFill>
                <a:schemeClr val="tx1"/>
              </a:solidFill>
            </a:endParaRPr>
          </a:p>
          <a:p>
            <a:pPr algn="l"/>
            <a:r>
              <a:rPr lang="en-US" sz="1800" b="1" dirty="0">
                <a:solidFill>
                  <a:schemeClr val="tx1"/>
                </a:solidFill>
              </a:rPr>
              <a:t>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8570347B-CE68-4B93-A4DC-C7A5EE12AB6C}"/>
              </a:ext>
            </a:extLst>
          </p:cNvPr>
          <p:cNvSpPr/>
          <p:nvPr/>
        </p:nvSpPr>
        <p:spPr>
          <a:xfrm>
            <a:off x="35496" y="1779662"/>
            <a:ext cx="3955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F90C02-6597-46E3-8B07-5339333FBD39}"/>
              </a:ext>
            </a:extLst>
          </p:cNvPr>
          <p:cNvPicPr>
            <a:picLocks noChangeAspect="1"/>
          </p:cNvPicPr>
          <p:nvPr/>
        </p:nvPicPr>
        <p:blipFill>
          <a:blip r:embed="rId2"/>
          <a:stretch>
            <a:fillRect/>
          </a:stretch>
        </p:blipFill>
        <p:spPr>
          <a:xfrm>
            <a:off x="23933" y="4162720"/>
            <a:ext cx="9143999" cy="980779"/>
          </a:xfrm>
          <a:prstGeom prst="rect">
            <a:avLst/>
          </a:prstGeom>
        </p:spPr>
      </p:pic>
      <p:pic>
        <p:nvPicPr>
          <p:cNvPr id="4" name="Picture 3">
            <a:extLst>
              <a:ext uri="{FF2B5EF4-FFF2-40B4-BE49-F238E27FC236}">
                <a16:creationId xmlns:a16="http://schemas.microsoft.com/office/drawing/2014/main" id="{8E569BDA-4371-4D9B-8D6A-FB3FF868B2AC}"/>
              </a:ext>
            </a:extLst>
          </p:cNvPr>
          <p:cNvPicPr>
            <a:picLocks noChangeAspect="1"/>
          </p:cNvPicPr>
          <p:nvPr/>
        </p:nvPicPr>
        <p:blipFill>
          <a:blip r:embed="rId3"/>
          <a:stretch>
            <a:fillRect/>
          </a:stretch>
        </p:blipFill>
        <p:spPr>
          <a:xfrm>
            <a:off x="-13793" y="2095027"/>
            <a:ext cx="9144000" cy="1269096"/>
          </a:xfrm>
          <a:prstGeom prst="rect">
            <a:avLst/>
          </a:prstGeom>
        </p:spPr>
      </p:pic>
      <p:pic>
        <p:nvPicPr>
          <p:cNvPr id="5" name="Picture 4">
            <a:extLst>
              <a:ext uri="{FF2B5EF4-FFF2-40B4-BE49-F238E27FC236}">
                <a16:creationId xmlns:a16="http://schemas.microsoft.com/office/drawing/2014/main" id="{FB54F22E-CA64-4110-A028-030831EF9D6B}"/>
              </a:ext>
            </a:extLst>
          </p:cNvPr>
          <p:cNvPicPr>
            <a:picLocks noChangeAspect="1"/>
          </p:cNvPicPr>
          <p:nvPr/>
        </p:nvPicPr>
        <p:blipFill>
          <a:blip r:embed="rId4"/>
          <a:stretch>
            <a:fillRect/>
          </a:stretch>
        </p:blipFill>
        <p:spPr>
          <a:xfrm>
            <a:off x="35495" y="3435847"/>
            <a:ext cx="9094711" cy="648072"/>
          </a:xfrm>
          <a:prstGeom prst="rect">
            <a:avLst/>
          </a:prstGeom>
        </p:spPr>
      </p:pic>
    </p:spTree>
    <p:extLst>
      <p:ext uri="{BB962C8B-B14F-4D97-AF65-F5344CB8AC3E}">
        <p14:creationId xmlns:p14="http://schemas.microsoft.com/office/powerpoint/2010/main" val="21130689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bash shell automatically gives error messages a</a:t>
            </a:r>
            <a:br>
              <a:rPr lang="en-US" sz="1800" b="1" dirty="0">
                <a:solidFill>
                  <a:schemeClr val="tx1"/>
                </a:solidFill>
              </a:rPr>
            </a:br>
            <a:r>
              <a:rPr lang="en-US" sz="1800" b="1" dirty="0">
                <a:solidFill>
                  <a:schemeClr val="tx1"/>
                </a:solidFill>
              </a:rPr>
              <a:t>higher priority than the standard output. This allows you to view the error messages</a:t>
            </a:r>
            <a:br>
              <a:rPr lang="en-US" sz="1800" b="1" dirty="0">
                <a:solidFill>
                  <a:schemeClr val="tx1"/>
                </a:solidFill>
              </a:rPr>
            </a:br>
            <a:r>
              <a:rPr lang="en-US" sz="1800" b="1" dirty="0">
                <a:solidFill>
                  <a:schemeClr val="tx1"/>
                </a:solidFill>
              </a:rPr>
              <a:t>together, rather than scattered throughout the output file. </a:t>
            </a:r>
          </a:p>
          <a:p>
            <a:pPr algn="l"/>
            <a:r>
              <a:rPr lang="en-US" sz="1800" b="1" dirty="0">
                <a:solidFill>
                  <a:schemeClr val="tx1"/>
                </a:solidFill>
              </a:rPr>
              <a:t>As Error status get high priority so Error details are written before the normal output file.</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2286600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Redirecting Output in Scripts </a:t>
            </a:r>
          </a:p>
          <a:p>
            <a:pPr algn="l"/>
            <a:endParaRPr lang="en-US" sz="2000" b="1" u="sng" dirty="0">
              <a:solidFill>
                <a:srgbClr val="FF0000"/>
              </a:solidFill>
            </a:endParaRPr>
          </a:p>
          <a:p>
            <a:pPr algn="l"/>
            <a:r>
              <a:rPr lang="en-US" sz="1800" b="1" dirty="0">
                <a:solidFill>
                  <a:schemeClr val="tx1"/>
                </a:solidFill>
              </a:rPr>
              <a:t>You can use the STDOUT and STDERR file descriptors in your scripts to produce output</a:t>
            </a:r>
            <a:br>
              <a:rPr lang="en-US" sz="1800" b="1" dirty="0">
                <a:solidFill>
                  <a:schemeClr val="tx1"/>
                </a:solidFill>
              </a:rPr>
            </a:br>
            <a:r>
              <a:rPr lang="en-US" sz="1800" b="1" dirty="0">
                <a:solidFill>
                  <a:schemeClr val="tx1"/>
                </a:solidFill>
              </a:rPr>
              <a:t>in multiple locations simply by redirecting the appropriate file descriptors. There are two</a:t>
            </a:r>
            <a:br>
              <a:rPr lang="en-US" sz="1800" b="1" dirty="0">
                <a:solidFill>
                  <a:schemeClr val="tx1"/>
                </a:solidFill>
              </a:rPr>
            </a:br>
            <a:r>
              <a:rPr lang="en-US" sz="1800" b="1" dirty="0">
                <a:solidFill>
                  <a:schemeClr val="tx1"/>
                </a:solidFill>
              </a:rPr>
              <a:t>methods for redirecting output in the script:</a:t>
            </a:r>
            <a:br>
              <a:rPr lang="en-US" sz="1800" b="1" dirty="0">
                <a:solidFill>
                  <a:schemeClr val="tx1"/>
                </a:solidFill>
              </a:rPr>
            </a:br>
            <a:r>
              <a:rPr lang="en-US" sz="1800" b="1" dirty="0">
                <a:solidFill>
                  <a:schemeClr val="tx1"/>
                </a:solidFill>
              </a:rPr>
              <a:t>■ Temporarily redirecting each line</a:t>
            </a:r>
            <a:br>
              <a:rPr lang="en-US" sz="1800" b="1" dirty="0">
                <a:solidFill>
                  <a:schemeClr val="tx1"/>
                </a:solidFill>
              </a:rPr>
            </a:br>
            <a:r>
              <a:rPr lang="en-US" sz="1800" b="1" dirty="0">
                <a:solidFill>
                  <a:schemeClr val="tx1"/>
                </a:solidFill>
              </a:rPr>
              <a:t>■ Permanently redirecting all commands in the script </a:t>
            </a:r>
            <a:br>
              <a:rPr lang="en-US" sz="1800" b="1" dirty="0">
                <a:solidFill>
                  <a:schemeClr val="tx1"/>
                </a:solidFill>
              </a:rPr>
            </a:br>
            <a:br>
              <a:rPr lang="en-US" sz="2000" b="1" u="sng" dirty="0">
                <a:solidFill>
                  <a:srgbClr val="FF0000"/>
                </a:solidFill>
              </a:rPr>
            </a:br>
            <a:r>
              <a:rPr lang="en-US" sz="1800" b="1" u="sng" dirty="0">
                <a:solidFill>
                  <a:schemeClr val="tx1"/>
                </a:solidFill>
              </a:rPr>
              <a:t>1-Temporary redirections :</a:t>
            </a:r>
          </a:p>
          <a:p>
            <a:pPr algn="l"/>
            <a:r>
              <a:rPr lang="en-US" sz="1800" b="1" dirty="0">
                <a:solidFill>
                  <a:schemeClr val="tx1"/>
                </a:solidFill>
              </a:rPr>
              <a:t>You just need to use the output redirection symbol to redirect the output to the STDERR file descriptor. When you redirect to a file descriptor, you</a:t>
            </a:r>
            <a:br>
              <a:rPr lang="en-US" sz="1800" b="1" dirty="0">
                <a:solidFill>
                  <a:schemeClr val="tx1"/>
                </a:solidFill>
              </a:rPr>
            </a:br>
            <a:r>
              <a:rPr lang="en-US" sz="1800" b="1" dirty="0">
                <a:solidFill>
                  <a:schemeClr val="tx1"/>
                </a:solidFill>
              </a:rPr>
              <a:t>must precede the file descriptor number with an ampersand (&amp;)</a:t>
            </a:r>
            <a:r>
              <a:rPr lang="en-US" sz="2800" b="1" dirty="0">
                <a:solidFill>
                  <a:schemeClr val="tx1"/>
                </a:solidFill>
              </a:rPr>
              <a:t> </a:t>
            </a:r>
            <a:br>
              <a:rPr lang="en-US" sz="2800" b="1" dirty="0">
                <a:solidFill>
                  <a:schemeClr val="tx1"/>
                </a:solidFill>
              </a:rPr>
            </a:br>
            <a:r>
              <a:rPr lang="en-US" sz="1800" b="1" dirty="0">
                <a:solidFill>
                  <a:schemeClr val="tx1"/>
                </a:solidFill>
              </a:rPr>
              <a:t>echo "This is an error message" &gt;&amp;2</a:t>
            </a:r>
            <a:r>
              <a:rPr lang="en-US" sz="2800" b="1" dirty="0">
                <a:solidFill>
                  <a:schemeClr val="tx1"/>
                </a:solidFill>
              </a:rPr>
              <a:t> </a:t>
            </a:r>
            <a:br>
              <a:rPr lang="en-US" sz="2000" dirty="0"/>
            </a:br>
            <a:br>
              <a:rPr lang="en-US" sz="2000" dirty="0"/>
            </a:br>
            <a:endParaRPr lang="en-US" sz="2000" b="1" u="sng" dirty="0">
              <a:solidFill>
                <a:srgbClr val="FF0000"/>
              </a:solidFill>
            </a:endParaRPr>
          </a:p>
        </p:txBody>
      </p:sp>
      <p:sp>
        <p:nvSpPr>
          <p:cNvPr id="2" name="Rectangle 1">
            <a:extLst>
              <a:ext uri="{FF2B5EF4-FFF2-40B4-BE49-F238E27FC236}">
                <a16:creationId xmlns:a16="http://schemas.microsoft.com/office/drawing/2014/main" id="{F012D064-AF43-466B-A2CF-D8F7DE035D7C}"/>
              </a:ext>
            </a:extLst>
          </p:cNvPr>
          <p:cNvSpPr/>
          <p:nvPr/>
        </p:nvSpPr>
        <p:spPr>
          <a:xfrm>
            <a:off x="0" y="3795886"/>
            <a:ext cx="413995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0725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a:extLst>
              <a:ext uri="{FF2B5EF4-FFF2-40B4-BE49-F238E27FC236}">
                <a16:creationId xmlns:a16="http://schemas.microsoft.com/office/drawing/2014/main" id="{39A22BEC-A68E-4F1A-8AD5-B51098F44C43}"/>
              </a:ext>
            </a:extLst>
          </p:cNvPr>
          <p:cNvPicPr>
            <a:picLocks noChangeAspect="1"/>
          </p:cNvPicPr>
          <p:nvPr/>
        </p:nvPicPr>
        <p:blipFill>
          <a:blip r:embed="rId2"/>
          <a:stretch>
            <a:fillRect/>
          </a:stretch>
        </p:blipFill>
        <p:spPr>
          <a:xfrm>
            <a:off x="8620" y="1491630"/>
            <a:ext cx="9126759" cy="2648893"/>
          </a:xfrm>
          <a:prstGeom prst="rect">
            <a:avLst/>
          </a:prstGeom>
        </p:spPr>
      </p:pic>
      <p:pic>
        <p:nvPicPr>
          <p:cNvPr id="4" name="Picture 3">
            <a:extLst>
              <a:ext uri="{FF2B5EF4-FFF2-40B4-BE49-F238E27FC236}">
                <a16:creationId xmlns:a16="http://schemas.microsoft.com/office/drawing/2014/main" id="{B11889E7-FCAC-4BD9-977A-EF879A76F04F}"/>
              </a:ext>
            </a:extLst>
          </p:cNvPr>
          <p:cNvPicPr>
            <a:picLocks noChangeAspect="1"/>
          </p:cNvPicPr>
          <p:nvPr/>
        </p:nvPicPr>
        <p:blipFill>
          <a:blip r:embed="rId3"/>
          <a:stretch>
            <a:fillRect/>
          </a:stretch>
        </p:blipFill>
        <p:spPr>
          <a:xfrm>
            <a:off x="0" y="307664"/>
            <a:ext cx="9135379" cy="1039949"/>
          </a:xfrm>
          <a:prstGeom prst="rect">
            <a:avLst/>
          </a:prstGeom>
        </p:spPr>
      </p:pic>
    </p:spTree>
    <p:extLst>
      <p:ext uri="{BB962C8B-B14F-4D97-AF65-F5344CB8AC3E}">
        <p14:creationId xmlns:p14="http://schemas.microsoft.com/office/powerpoint/2010/main" val="19443731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7A2E6503-D842-45AE-A64B-11CE146ABD40}"/>
              </a:ext>
            </a:extLst>
          </p:cNvPr>
          <p:cNvPicPr>
            <a:picLocks noChangeAspect="1"/>
          </p:cNvPicPr>
          <p:nvPr/>
        </p:nvPicPr>
        <p:blipFill>
          <a:blip r:embed="rId2"/>
          <a:stretch>
            <a:fillRect/>
          </a:stretch>
        </p:blipFill>
        <p:spPr>
          <a:xfrm>
            <a:off x="0" y="0"/>
            <a:ext cx="9144000" cy="3723878"/>
          </a:xfrm>
          <a:prstGeom prst="rect">
            <a:avLst/>
          </a:prstGeom>
        </p:spPr>
      </p:pic>
      <p:pic>
        <p:nvPicPr>
          <p:cNvPr id="5" name="Picture 4">
            <a:extLst>
              <a:ext uri="{FF2B5EF4-FFF2-40B4-BE49-F238E27FC236}">
                <a16:creationId xmlns:a16="http://schemas.microsoft.com/office/drawing/2014/main" id="{5BC6A223-D16A-4D7A-9444-9A424BAED9E4}"/>
              </a:ext>
            </a:extLst>
          </p:cNvPr>
          <p:cNvPicPr>
            <a:picLocks noChangeAspect="1"/>
          </p:cNvPicPr>
          <p:nvPr/>
        </p:nvPicPr>
        <p:blipFill>
          <a:blip r:embed="rId3"/>
          <a:stretch>
            <a:fillRect/>
          </a:stretch>
        </p:blipFill>
        <p:spPr>
          <a:xfrm>
            <a:off x="0" y="3804642"/>
            <a:ext cx="9144000" cy="1071364"/>
          </a:xfrm>
          <a:prstGeom prst="rect">
            <a:avLst/>
          </a:prstGeom>
        </p:spPr>
      </p:pic>
    </p:spTree>
    <p:extLst>
      <p:ext uri="{BB962C8B-B14F-4D97-AF65-F5344CB8AC3E}">
        <p14:creationId xmlns:p14="http://schemas.microsoft.com/office/powerpoint/2010/main" val="19697809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600" b="1" dirty="0"/>
              <a:t>Permanent redirections</a:t>
            </a:r>
            <a:br>
              <a:rPr lang="en-US" dirty="0"/>
            </a:br>
            <a:r>
              <a:rPr lang="en-US" dirty="0"/>
              <a:t>If you have lots of data that you’re redirecting in your script, it can get tedious having</a:t>
            </a:r>
            <a:br>
              <a:rPr lang="en-US" dirty="0"/>
            </a:br>
            <a:r>
              <a:rPr lang="en-US" dirty="0"/>
              <a:t>to redirect every echo statement. Instead, you can tell the shell to redirect a specific file</a:t>
            </a:r>
            <a:br>
              <a:rPr lang="en-US" dirty="0"/>
            </a:br>
            <a:r>
              <a:rPr lang="en-US" dirty="0"/>
              <a:t>descriptor for the duration of the script by using the exec command </a:t>
            </a:r>
            <a:br>
              <a:rPr lang="en-US" dirty="0"/>
            </a:br>
            <a:endParaRPr lang="en-US" dirty="0"/>
          </a:p>
        </p:txBody>
      </p:sp>
    </p:spTree>
    <p:extLst>
      <p:ext uri="{BB962C8B-B14F-4D97-AF65-F5344CB8AC3E}">
        <p14:creationId xmlns:p14="http://schemas.microsoft.com/office/powerpoint/2010/main" val="21045717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3886352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PERMANENT REDIRECTIONS</a:t>
            </a:r>
            <a:br>
              <a:rPr lang="en-US" dirty="0"/>
            </a:br>
            <a:r>
              <a:rPr lang="en-US" sz="1800" b="1" dirty="0">
                <a:solidFill>
                  <a:schemeClr val="tx1"/>
                </a:solidFill>
              </a:rPr>
              <a:t>If you want to give filename inside script only so that </a:t>
            </a:r>
            <a:r>
              <a:rPr lang="en-US" sz="1800" b="1" dirty="0" err="1">
                <a:solidFill>
                  <a:schemeClr val="tx1"/>
                </a:solidFill>
              </a:rPr>
              <a:t>stderror</a:t>
            </a:r>
            <a:r>
              <a:rPr lang="en-US" sz="1800" b="1" dirty="0">
                <a:solidFill>
                  <a:schemeClr val="tx1"/>
                </a:solidFill>
              </a:rPr>
              <a:t> go inside file which is </a:t>
            </a:r>
          </a:p>
          <a:p>
            <a:pPr algn="l"/>
            <a:r>
              <a:rPr lang="en-US" sz="1800" b="1" dirty="0">
                <a:solidFill>
                  <a:schemeClr val="tx1"/>
                </a:solidFill>
              </a:rPr>
              <a:t>mention inside script only then you have to use exec command.</a:t>
            </a:r>
          </a:p>
          <a:p>
            <a:pPr algn="l"/>
            <a:r>
              <a:rPr lang="en-US" sz="1800" b="1" dirty="0">
                <a:solidFill>
                  <a:schemeClr val="tx1"/>
                </a:solidFill>
              </a:rPr>
              <a:t>If you have lots of data that you’re redirecting in your script, it can get tedious(lose interest) having to redirect every echo statement. Instead, you can tell the shell to redirect a specific </a:t>
            </a:r>
          </a:p>
          <a:p>
            <a:pPr algn="l"/>
            <a:r>
              <a:rPr lang="en-US" sz="1800" b="1" dirty="0">
                <a:solidFill>
                  <a:schemeClr val="tx1"/>
                </a:solidFill>
              </a:rPr>
              <a:t>File descriptor for the duration of the script by using the exec command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242079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marL="285750" indent="-285750" algn="l">
              <a:buFont typeface="Wingdings" panose="05000000000000000000" pitchFamily="2" charset="2"/>
              <a:buChar char="v"/>
            </a:pPr>
            <a:r>
              <a:rPr lang="en-US" sz="2000" b="1" dirty="0">
                <a:solidFill>
                  <a:schemeClr val="tx1"/>
                </a:solidFill>
              </a:rPr>
              <a:t>Variables allow you to temporarily store</a:t>
            </a:r>
            <a:br>
              <a:rPr lang="en-US" sz="2000" b="1" dirty="0">
                <a:solidFill>
                  <a:schemeClr val="tx1"/>
                </a:solidFill>
              </a:rPr>
            </a:br>
            <a:r>
              <a:rPr lang="en-US" sz="2000" b="1" dirty="0">
                <a:solidFill>
                  <a:schemeClr val="tx1"/>
                </a:solidFill>
              </a:rPr>
              <a:t>information within the shell script for use with other commands in the script.</a:t>
            </a:r>
          </a:p>
          <a:p>
            <a:pPr algn="l"/>
            <a:endParaRPr lang="en-US" sz="2000" b="1" dirty="0">
              <a:solidFill>
                <a:schemeClr val="tx1"/>
              </a:solidFill>
            </a:endParaRPr>
          </a:p>
          <a:p>
            <a:pPr marL="285750" indent="-285750" algn="l">
              <a:buFont typeface="Wingdings" panose="05000000000000000000" pitchFamily="2" charset="2"/>
              <a:buChar char="v"/>
            </a:pPr>
            <a:r>
              <a:rPr lang="en-US" sz="1800" b="1" dirty="0">
                <a:solidFill>
                  <a:schemeClr val="tx1"/>
                </a:solidFill>
              </a:rPr>
              <a:t> The set command is a built-in function of the </a:t>
            </a:r>
            <a:r>
              <a:rPr lang="en-US" sz="1800" b="1" dirty="0">
                <a:solidFill>
                  <a:schemeClr val="tx1"/>
                </a:solidFill>
                <a:hlinkClick r:id="rId2"/>
              </a:rPr>
              <a:t>Bourne shell</a:t>
            </a:r>
            <a:r>
              <a:rPr lang="en-US" sz="1800" b="1" dirty="0">
                <a:solidFill>
                  <a:schemeClr val="tx1"/>
                </a:solidFill>
              </a:rPr>
              <a:t> (</a:t>
            </a:r>
            <a:r>
              <a:rPr lang="en-US" sz="1800" b="1" dirty="0" err="1">
                <a:solidFill>
                  <a:schemeClr val="tx1"/>
                </a:solidFill>
                <a:hlinkClick r:id="rId3"/>
              </a:rPr>
              <a:t>sh</a:t>
            </a:r>
            <a:r>
              <a:rPr lang="en-US" sz="1800" b="1" dirty="0">
                <a:solidFill>
                  <a:schemeClr val="tx1"/>
                </a:solidFill>
              </a:rPr>
              <a:t>), </a:t>
            </a:r>
            <a:r>
              <a:rPr lang="en-US" sz="1800" b="1" dirty="0">
                <a:solidFill>
                  <a:schemeClr val="tx1"/>
                </a:solidFill>
                <a:hlinkClick r:id="rId4"/>
              </a:rPr>
              <a:t>C</a:t>
            </a:r>
            <a:r>
              <a:rPr lang="en-US" sz="1800" b="1" dirty="0">
                <a:solidFill>
                  <a:schemeClr val="tx1"/>
                </a:solidFill>
              </a:rPr>
              <a:t> </a:t>
            </a:r>
            <a:r>
              <a:rPr lang="en-US" sz="1800" b="1" dirty="0">
                <a:solidFill>
                  <a:schemeClr val="tx1"/>
                </a:solidFill>
                <a:hlinkClick r:id="rId5"/>
              </a:rPr>
              <a:t>shell</a:t>
            </a:r>
            <a:r>
              <a:rPr lang="en-US" sz="1800" b="1" dirty="0">
                <a:solidFill>
                  <a:schemeClr val="tx1"/>
                </a:solidFill>
              </a:rPr>
              <a:t> (</a:t>
            </a:r>
            <a:r>
              <a:rPr lang="en-US" sz="1800" b="1" dirty="0" err="1">
                <a:solidFill>
                  <a:schemeClr val="tx1"/>
                </a:solidFill>
                <a:hlinkClick r:id="rId6"/>
              </a:rPr>
              <a:t>csh</a:t>
            </a:r>
            <a:r>
              <a:rPr lang="en-US" sz="1800" b="1" dirty="0">
                <a:solidFill>
                  <a:schemeClr val="tx1"/>
                </a:solidFill>
              </a:rPr>
              <a:t>), and </a:t>
            </a:r>
            <a:r>
              <a:rPr lang="en-US" sz="1800" b="1" dirty="0" err="1">
                <a:solidFill>
                  <a:schemeClr val="tx1"/>
                </a:solidFill>
                <a:hlinkClick r:id="rId7"/>
              </a:rPr>
              <a:t>Korn</a:t>
            </a:r>
            <a:r>
              <a:rPr lang="en-US" sz="1800" b="1" dirty="0">
                <a:solidFill>
                  <a:schemeClr val="tx1"/>
                </a:solidFill>
                <a:hlinkClick r:id="rId7"/>
              </a:rPr>
              <a:t> </a:t>
            </a:r>
          </a:p>
          <a:p>
            <a:pPr algn="l"/>
            <a:r>
              <a:rPr lang="en-US" sz="1800" b="1" dirty="0">
                <a:solidFill>
                  <a:schemeClr val="tx1"/>
                </a:solidFill>
                <a:hlinkClick r:id="rId7"/>
              </a:rPr>
              <a:t>shell</a:t>
            </a:r>
            <a:r>
              <a:rPr lang="en-US" sz="1800" b="1" dirty="0">
                <a:solidFill>
                  <a:schemeClr val="tx1"/>
                </a:solidFill>
              </a:rPr>
              <a:t> (</a:t>
            </a:r>
            <a:r>
              <a:rPr lang="en-US" sz="1800" b="1" dirty="0" err="1">
                <a:solidFill>
                  <a:schemeClr val="tx1"/>
                </a:solidFill>
                <a:hlinkClick r:id="rId8"/>
              </a:rPr>
              <a:t>ksh</a:t>
            </a:r>
            <a:r>
              <a:rPr lang="en-US" sz="1800" b="1" dirty="0">
                <a:solidFill>
                  <a:schemeClr val="tx1"/>
                </a:solidFill>
              </a:rPr>
              <a:t>), which is used to define and determine the values of the system </a:t>
            </a:r>
            <a:r>
              <a:rPr lang="en-US" sz="1800" b="1" dirty="0">
                <a:solidFill>
                  <a:schemeClr val="tx1"/>
                </a:solidFill>
                <a:hlinkClick r:id="rId9"/>
              </a:rPr>
              <a:t>environment</a:t>
            </a:r>
            <a:r>
              <a:rPr lang="en-US" sz="1800" b="1" dirty="0">
                <a:solidFill>
                  <a:schemeClr val="tx1"/>
                </a:solidFill>
              </a:rPr>
              <a:t>.</a:t>
            </a:r>
          </a:p>
          <a:p>
            <a:pPr algn="l"/>
            <a:endParaRPr lang="en-US" sz="1800" dirty="0">
              <a:solidFill>
                <a:schemeClr val="tx1"/>
              </a:solidFill>
            </a:endParaRPr>
          </a:p>
          <a:p>
            <a:pPr marL="342900" indent="-342900" algn="l">
              <a:buFont typeface="Wingdings" panose="05000000000000000000" pitchFamily="2" charset="2"/>
              <a:buChar char="v"/>
            </a:pPr>
            <a:r>
              <a:rPr lang="en-US" sz="2000" b="1" dirty="0">
                <a:solidFill>
                  <a:schemeClr val="tx1"/>
                </a:solidFill>
              </a:rPr>
              <a:t>It can display a complete list of active environment variables available</a:t>
            </a:r>
            <a:br>
              <a:rPr lang="en-US" sz="2000" b="1" dirty="0">
                <a:solidFill>
                  <a:schemeClr val="tx1"/>
                </a:solidFill>
              </a:rPr>
            </a:br>
            <a:r>
              <a:rPr lang="en-US" sz="2000" b="1" dirty="0">
                <a:solidFill>
                  <a:schemeClr val="tx1"/>
                </a:solidFill>
              </a:rPr>
              <a:t>by using the set command: </a:t>
            </a:r>
            <a:br>
              <a:rPr lang="en-US" sz="2400" dirty="0">
                <a:solidFill>
                  <a:schemeClr val="tx1"/>
                </a:solidFill>
              </a:rPr>
            </a:br>
            <a:r>
              <a:rPr lang="en-US" sz="2400" dirty="0">
                <a:solidFill>
                  <a:schemeClr val="tx1"/>
                </a:solidFill>
              </a:rPr>
              <a:t> </a:t>
            </a:r>
            <a:br>
              <a:rPr lang="en-US" sz="2400" dirty="0">
                <a:solidFill>
                  <a:schemeClr val="tx1"/>
                </a:solidFill>
              </a:rPr>
            </a:br>
            <a:endParaRPr lang="en-US" sz="2400" dirty="0">
              <a:solidFill>
                <a:schemeClr val="tx1"/>
              </a:solidFill>
            </a:endParaRPr>
          </a:p>
        </p:txBody>
      </p:sp>
      <p:pic>
        <p:nvPicPr>
          <p:cNvPr id="2" name="Picture 1"/>
          <p:cNvPicPr>
            <a:picLocks noChangeAspect="1"/>
          </p:cNvPicPr>
          <p:nvPr/>
        </p:nvPicPr>
        <p:blipFill>
          <a:blip r:embed="rId10" cstate="print"/>
          <a:stretch>
            <a:fillRect/>
          </a:stretch>
        </p:blipFill>
        <p:spPr>
          <a:xfrm>
            <a:off x="323528" y="2775909"/>
            <a:ext cx="4176464" cy="2095630"/>
          </a:xfrm>
          <a:prstGeom prst="rect">
            <a:avLst/>
          </a:prstGeom>
        </p:spPr>
      </p:pic>
    </p:spTree>
    <p:extLst>
      <p:ext uri="{BB962C8B-B14F-4D97-AF65-F5344CB8AC3E}">
        <p14:creationId xmlns:p14="http://schemas.microsoft.com/office/powerpoint/2010/main" val="28498666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AFE9C255-9AA6-4E92-B96E-59A969D3FF5F}"/>
              </a:ext>
            </a:extLst>
          </p:cNvPr>
          <p:cNvPicPr>
            <a:picLocks noChangeAspect="1"/>
          </p:cNvPicPr>
          <p:nvPr/>
        </p:nvPicPr>
        <p:blipFill>
          <a:blip r:embed="rId2"/>
          <a:stretch>
            <a:fillRect/>
          </a:stretch>
        </p:blipFill>
        <p:spPr>
          <a:xfrm>
            <a:off x="19676" y="4371949"/>
            <a:ext cx="9144000" cy="777585"/>
          </a:xfrm>
          <a:prstGeom prst="rect">
            <a:avLst/>
          </a:prstGeom>
        </p:spPr>
      </p:pic>
      <p:pic>
        <p:nvPicPr>
          <p:cNvPr id="3" name="Picture 2">
            <a:extLst>
              <a:ext uri="{FF2B5EF4-FFF2-40B4-BE49-F238E27FC236}">
                <a16:creationId xmlns:a16="http://schemas.microsoft.com/office/drawing/2014/main" id="{2720A349-6A70-416D-847F-DE96681B0BA1}"/>
              </a:ext>
            </a:extLst>
          </p:cNvPr>
          <p:cNvPicPr>
            <a:picLocks noChangeAspect="1"/>
          </p:cNvPicPr>
          <p:nvPr/>
        </p:nvPicPr>
        <p:blipFill>
          <a:blip r:embed="rId3"/>
          <a:stretch>
            <a:fillRect/>
          </a:stretch>
        </p:blipFill>
        <p:spPr>
          <a:xfrm>
            <a:off x="39352" y="2355725"/>
            <a:ext cx="9144000" cy="2016223"/>
          </a:xfrm>
          <a:prstGeom prst="rect">
            <a:avLst/>
          </a:prstGeom>
        </p:spPr>
      </p:pic>
      <p:pic>
        <p:nvPicPr>
          <p:cNvPr id="4" name="Picture 3">
            <a:extLst>
              <a:ext uri="{FF2B5EF4-FFF2-40B4-BE49-F238E27FC236}">
                <a16:creationId xmlns:a16="http://schemas.microsoft.com/office/drawing/2014/main" id="{7EC764FC-FC88-408D-BBC9-B8F48DBECBC3}"/>
              </a:ext>
            </a:extLst>
          </p:cNvPr>
          <p:cNvPicPr>
            <a:picLocks noChangeAspect="1"/>
          </p:cNvPicPr>
          <p:nvPr/>
        </p:nvPicPr>
        <p:blipFill>
          <a:blip r:embed="rId4"/>
          <a:stretch>
            <a:fillRect/>
          </a:stretch>
        </p:blipFill>
        <p:spPr>
          <a:xfrm>
            <a:off x="19676" y="571279"/>
            <a:ext cx="9144000" cy="1784445"/>
          </a:xfrm>
          <a:prstGeom prst="rect">
            <a:avLst/>
          </a:prstGeom>
        </p:spPr>
      </p:pic>
      <p:pic>
        <p:nvPicPr>
          <p:cNvPr id="5" name="Picture 4">
            <a:extLst>
              <a:ext uri="{FF2B5EF4-FFF2-40B4-BE49-F238E27FC236}">
                <a16:creationId xmlns:a16="http://schemas.microsoft.com/office/drawing/2014/main" id="{141F90C5-4945-4A0C-8532-D267AB9E5983}"/>
              </a:ext>
            </a:extLst>
          </p:cNvPr>
          <p:cNvPicPr>
            <a:picLocks noChangeAspect="1"/>
          </p:cNvPicPr>
          <p:nvPr/>
        </p:nvPicPr>
        <p:blipFill>
          <a:blip r:embed="rId5"/>
          <a:stretch>
            <a:fillRect/>
          </a:stretch>
        </p:blipFill>
        <p:spPr>
          <a:xfrm>
            <a:off x="0" y="43656"/>
            <a:ext cx="9163676" cy="527622"/>
          </a:xfrm>
          <a:prstGeom prst="rect">
            <a:avLst/>
          </a:prstGeom>
        </p:spPr>
      </p:pic>
    </p:spTree>
    <p:extLst>
      <p:ext uri="{BB962C8B-B14F-4D97-AF65-F5344CB8AC3E}">
        <p14:creationId xmlns:p14="http://schemas.microsoft.com/office/powerpoint/2010/main" val="28278562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D9F716BA-9D37-4932-8A48-7B9C8A719D95}"/>
              </a:ext>
            </a:extLst>
          </p:cNvPr>
          <p:cNvPicPr>
            <a:picLocks noChangeAspect="1"/>
          </p:cNvPicPr>
          <p:nvPr/>
        </p:nvPicPr>
        <p:blipFill>
          <a:blip r:embed="rId2"/>
          <a:stretch>
            <a:fillRect/>
          </a:stretch>
        </p:blipFill>
        <p:spPr>
          <a:xfrm>
            <a:off x="0" y="3557916"/>
            <a:ext cx="9144000" cy="1318090"/>
          </a:xfrm>
          <a:prstGeom prst="rect">
            <a:avLst/>
          </a:prstGeom>
        </p:spPr>
      </p:pic>
      <p:pic>
        <p:nvPicPr>
          <p:cNvPr id="3" name="Picture 2">
            <a:extLst>
              <a:ext uri="{FF2B5EF4-FFF2-40B4-BE49-F238E27FC236}">
                <a16:creationId xmlns:a16="http://schemas.microsoft.com/office/drawing/2014/main" id="{763DFEF0-738C-4807-9816-2F2A69FAEB5D}"/>
              </a:ext>
            </a:extLst>
          </p:cNvPr>
          <p:cNvPicPr>
            <a:picLocks noChangeAspect="1"/>
          </p:cNvPicPr>
          <p:nvPr/>
        </p:nvPicPr>
        <p:blipFill>
          <a:blip r:embed="rId3"/>
          <a:stretch>
            <a:fillRect/>
          </a:stretch>
        </p:blipFill>
        <p:spPr>
          <a:xfrm>
            <a:off x="0" y="9077"/>
            <a:ext cx="9144000" cy="618457"/>
          </a:xfrm>
          <a:prstGeom prst="rect">
            <a:avLst/>
          </a:prstGeom>
        </p:spPr>
      </p:pic>
      <p:pic>
        <p:nvPicPr>
          <p:cNvPr id="4" name="Picture 3">
            <a:extLst>
              <a:ext uri="{FF2B5EF4-FFF2-40B4-BE49-F238E27FC236}">
                <a16:creationId xmlns:a16="http://schemas.microsoft.com/office/drawing/2014/main" id="{D5BA62CD-A34D-42E4-B8D9-FABF747B3020}"/>
              </a:ext>
            </a:extLst>
          </p:cNvPr>
          <p:cNvPicPr>
            <a:picLocks noChangeAspect="1"/>
          </p:cNvPicPr>
          <p:nvPr/>
        </p:nvPicPr>
        <p:blipFill>
          <a:blip r:embed="rId4"/>
          <a:stretch>
            <a:fillRect/>
          </a:stretch>
        </p:blipFill>
        <p:spPr>
          <a:xfrm>
            <a:off x="0" y="773241"/>
            <a:ext cx="9144000" cy="2662605"/>
          </a:xfrm>
          <a:prstGeom prst="rect">
            <a:avLst/>
          </a:prstGeom>
        </p:spPr>
      </p:pic>
    </p:spTree>
    <p:extLst>
      <p:ext uri="{BB962C8B-B14F-4D97-AF65-F5344CB8AC3E}">
        <p14:creationId xmlns:p14="http://schemas.microsoft.com/office/powerpoint/2010/main" val="17181055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4E417887-1A39-4CB7-90B4-38A6A089BA96}"/>
              </a:ext>
            </a:extLst>
          </p:cNvPr>
          <p:cNvPicPr>
            <a:picLocks noChangeAspect="1"/>
          </p:cNvPicPr>
          <p:nvPr/>
        </p:nvPicPr>
        <p:blipFill>
          <a:blip r:embed="rId2"/>
          <a:stretch>
            <a:fillRect/>
          </a:stretch>
        </p:blipFill>
        <p:spPr>
          <a:xfrm>
            <a:off x="-35497" y="915566"/>
            <a:ext cx="9144000" cy="864096"/>
          </a:xfrm>
          <a:prstGeom prst="rect">
            <a:avLst/>
          </a:prstGeom>
        </p:spPr>
      </p:pic>
      <p:pic>
        <p:nvPicPr>
          <p:cNvPr id="3" name="Picture 2">
            <a:extLst>
              <a:ext uri="{FF2B5EF4-FFF2-40B4-BE49-F238E27FC236}">
                <a16:creationId xmlns:a16="http://schemas.microsoft.com/office/drawing/2014/main" id="{243B00A9-92E1-431D-ABB6-67860D963B64}"/>
              </a:ext>
            </a:extLst>
          </p:cNvPr>
          <p:cNvPicPr>
            <a:picLocks noChangeAspect="1"/>
          </p:cNvPicPr>
          <p:nvPr/>
        </p:nvPicPr>
        <p:blipFill>
          <a:blip r:embed="rId3"/>
          <a:stretch>
            <a:fillRect/>
          </a:stretch>
        </p:blipFill>
        <p:spPr>
          <a:xfrm>
            <a:off x="-16430" y="57683"/>
            <a:ext cx="9144000" cy="576064"/>
          </a:xfrm>
          <a:prstGeom prst="rect">
            <a:avLst/>
          </a:prstGeom>
        </p:spPr>
      </p:pic>
      <p:pic>
        <p:nvPicPr>
          <p:cNvPr id="4" name="Picture 3">
            <a:extLst>
              <a:ext uri="{FF2B5EF4-FFF2-40B4-BE49-F238E27FC236}">
                <a16:creationId xmlns:a16="http://schemas.microsoft.com/office/drawing/2014/main" id="{5C21ABC0-2B04-41E9-8F09-E584E0655A2B}"/>
              </a:ext>
            </a:extLst>
          </p:cNvPr>
          <p:cNvPicPr>
            <a:picLocks noChangeAspect="1"/>
          </p:cNvPicPr>
          <p:nvPr/>
        </p:nvPicPr>
        <p:blipFill>
          <a:blip r:embed="rId4"/>
          <a:stretch>
            <a:fillRect/>
          </a:stretch>
        </p:blipFill>
        <p:spPr>
          <a:xfrm>
            <a:off x="21298" y="3141603"/>
            <a:ext cx="9144000" cy="876520"/>
          </a:xfrm>
          <a:prstGeom prst="rect">
            <a:avLst/>
          </a:prstGeom>
        </p:spPr>
      </p:pic>
      <p:pic>
        <p:nvPicPr>
          <p:cNvPr id="5" name="Picture 4">
            <a:extLst>
              <a:ext uri="{FF2B5EF4-FFF2-40B4-BE49-F238E27FC236}">
                <a16:creationId xmlns:a16="http://schemas.microsoft.com/office/drawing/2014/main" id="{9D3A1A39-EE01-4E2D-8E42-3BA50076D3BF}"/>
              </a:ext>
            </a:extLst>
          </p:cNvPr>
          <p:cNvPicPr>
            <a:picLocks noChangeAspect="1"/>
          </p:cNvPicPr>
          <p:nvPr/>
        </p:nvPicPr>
        <p:blipFill>
          <a:blip r:embed="rId5"/>
          <a:stretch>
            <a:fillRect/>
          </a:stretch>
        </p:blipFill>
        <p:spPr>
          <a:xfrm>
            <a:off x="0" y="2438003"/>
            <a:ext cx="9144000" cy="583620"/>
          </a:xfrm>
          <a:prstGeom prst="rect">
            <a:avLst/>
          </a:prstGeom>
        </p:spPr>
      </p:pic>
    </p:spTree>
    <p:extLst>
      <p:ext uri="{BB962C8B-B14F-4D97-AF65-F5344CB8AC3E}">
        <p14:creationId xmlns:p14="http://schemas.microsoft.com/office/powerpoint/2010/main" val="9714648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u="sng" dirty="0"/>
              <a:t>REDIRECTING INPUT IN SCRIPTS </a:t>
            </a:r>
            <a:br>
              <a:rPr lang="en-US" dirty="0"/>
            </a:br>
            <a:r>
              <a:rPr lang="en-US" sz="1800" b="1" dirty="0"/>
              <a:t>You can use the same technique used to redirect STDOUT and STDERR in your scripts to</a:t>
            </a:r>
            <a:br>
              <a:rPr lang="en-US" sz="1800" b="1" dirty="0"/>
            </a:br>
            <a:r>
              <a:rPr lang="en-US" sz="1800" b="1" dirty="0"/>
              <a:t>redirect STDIN from the keyboard. The exec command allows you to redirect STDIN from a file on the Linux system:</a:t>
            </a:r>
            <a:br>
              <a:rPr lang="en-US" sz="1800" b="1" dirty="0"/>
            </a:br>
            <a:r>
              <a:rPr lang="en-US" sz="1800" b="1" dirty="0"/>
              <a:t>exec 0&lt; </a:t>
            </a:r>
            <a:r>
              <a:rPr lang="en-US" sz="1800" b="1" dirty="0" err="1"/>
              <a:t>testfile</a:t>
            </a:r>
            <a:endParaRPr lang="en-US" sz="1800" b="1" dirty="0"/>
          </a:p>
          <a:p>
            <a:pPr algn="l"/>
            <a:br>
              <a:rPr lang="en-US" sz="1800" b="1" dirty="0"/>
            </a:br>
            <a:r>
              <a:rPr lang="en-US" sz="1800" b="1" dirty="0"/>
              <a:t>This command informs the shell that it should retrieve input from the file </a:t>
            </a:r>
            <a:r>
              <a:rPr lang="en-US" sz="1800" b="1" dirty="0" err="1"/>
              <a:t>testfile</a:t>
            </a:r>
            <a:br>
              <a:rPr lang="en-US" sz="1800" b="1" dirty="0"/>
            </a:br>
            <a:r>
              <a:rPr lang="en-US" sz="1800" b="1" dirty="0"/>
              <a:t>instead of STDIN. This redirection applies anytime the script requests input. </a:t>
            </a:r>
            <a:br>
              <a:rPr lang="en-US" dirty="0"/>
            </a:br>
            <a:endParaRPr lang="en-US" dirty="0"/>
          </a:p>
        </p:txBody>
      </p:sp>
      <p:sp>
        <p:nvSpPr>
          <p:cNvPr id="2" name="Rectangle 1">
            <a:extLst>
              <a:ext uri="{FF2B5EF4-FFF2-40B4-BE49-F238E27FC236}">
                <a16:creationId xmlns:a16="http://schemas.microsoft.com/office/drawing/2014/main" id="{5E7541C5-389E-444E-82CC-904B7EBA6FCE}"/>
              </a:ext>
            </a:extLst>
          </p:cNvPr>
          <p:cNvSpPr/>
          <p:nvPr/>
        </p:nvSpPr>
        <p:spPr>
          <a:xfrm>
            <a:off x="0" y="1131590"/>
            <a:ext cx="226774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733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a:p>
            <a:pPr algn="l"/>
            <a:endParaRPr lang="en-US" dirty="0"/>
          </a:p>
        </p:txBody>
      </p:sp>
      <p:pic>
        <p:nvPicPr>
          <p:cNvPr id="4" name="Picture 3">
            <a:extLst>
              <a:ext uri="{FF2B5EF4-FFF2-40B4-BE49-F238E27FC236}">
                <a16:creationId xmlns:a16="http://schemas.microsoft.com/office/drawing/2014/main" id="{FE530A9C-8F4A-4C10-946A-4D162EC018C7}"/>
              </a:ext>
            </a:extLst>
          </p:cNvPr>
          <p:cNvPicPr>
            <a:picLocks noChangeAspect="1"/>
          </p:cNvPicPr>
          <p:nvPr/>
        </p:nvPicPr>
        <p:blipFill>
          <a:blip r:embed="rId2"/>
          <a:stretch>
            <a:fillRect/>
          </a:stretch>
        </p:blipFill>
        <p:spPr>
          <a:xfrm>
            <a:off x="0" y="-19930"/>
            <a:ext cx="9144000" cy="614995"/>
          </a:xfrm>
          <a:prstGeom prst="rect">
            <a:avLst/>
          </a:prstGeom>
        </p:spPr>
      </p:pic>
      <p:pic>
        <p:nvPicPr>
          <p:cNvPr id="5" name="Picture 4">
            <a:extLst>
              <a:ext uri="{FF2B5EF4-FFF2-40B4-BE49-F238E27FC236}">
                <a16:creationId xmlns:a16="http://schemas.microsoft.com/office/drawing/2014/main" id="{43EED7D3-279E-4911-9B29-9DD9B082C32F}"/>
              </a:ext>
            </a:extLst>
          </p:cNvPr>
          <p:cNvPicPr>
            <a:picLocks noChangeAspect="1"/>
          </p:cNvPicPr>
          <p:nvPr/>
        </p:nvPicPr>
        <p:blipFill>
          <a:blip r:embed="rId3"/>
          <a:stretch>
            <a:fillRect/>
          </a:stretch>
        </p:blipFill>
        <p:spPr>
          <a:xfrm>
            <a:off x="5882" y="581278"/>
            <a:ext cx="9144000" cy="1882029"/>
          </a:xfrm>
          <a:prstGeom prst="rect">
            <a:avLst/>
          </a:prstGeom>
        </p:spPr>
      </p:pic>
      <p:pic>
        <p:nvPicPr>
          <p:cNvPr id="6" name="Picture 5">
            <a:extLst>
              <a:ext uri="{FF2B5EF4-FFF2-40B4-BE49-F238E27FC236}">
                <a16:creationId xmlns:a16="http://schemas.microsoft.com/office/drawing/2014/main" id="{9917E027-27C5-483B-B84B-A447F7394579}"/>
              </a:ext>
            </a:extLst>
          </p:cNvPr>
          <p:cNvPicPr>
            <a:picLocks noChangeAspect="1"/>
          </p:cNvPicPr>
          <p:nvPr/>
        </p:nvPicPr>
        <p:blipFill>
          <a:blip r:embed="rId4"/>
          <a:stretch>
            <a:fillRect/>
          </a:stretch>
        </p:blipFill>
        <p:spPr>
          <a:xfrm>
            <a:off x="-56796" y="3774701"/>
            <a:ext cx="9172398" cy="614995"/>
          </a:xfrm>
          <a:prstGeom prst="rect">
            <a:avLst/>
          </a:prstGeom>
        </p:spPr>
      </p:pic>
      <p:pic>
        <p:nvPicPr>
          <p:cNvPr id="7" name="Picture 6">
            <a:extLst>
              <a:ext uri="{FF2B5EF4-FFF2-40B4-BE49-F238E27FC236}">
                <a16:creationId xmlns:a16="http://schemas.microsoft.com/office/drawing/2014/main" id="{D6530ACA-EA97-4E04-9291-182969997545}"/>
              </a:ext>
            </a:extLst>
          </p:cNvPr>
          <p:cNvPicPr>
            <a:picLocks noChangeAspect="1"/>
          </p:cNvPicPr>
          <p:nvPr/>
        </p:nvPicPr>
        <p:blipFill>
          <a:blip r:embed="rId5"/>
          <a:stretch>
            <a:fillRect/>
          </a:stretch>
        </p:blipFill>
        <p:spPr>
          <a:xfrm>
            <a:off x="-28398" y="4404960"/>
            <a:ext cx="9144000" cy="707861"/>
          </a:xfrm>
          <a:prstGeom prst="rect">
            <a:avLst/>
          </a:prstGeom>
        </p:spPr>
      </p:pic>
      <p:pic>
        <p:nvPicPr>
          <p:cNvPr id="9" name="Picture 8">
            <a:extLst>
              <a:ext uri="{FF2B5EF4-FFF2-40B4-BE49-F238E27FC236}">
                <a16:creationId xmlns:a16="http://schemas.microsoft.com/office/drawing/2014/main" id="{A33A865D-34A7-4B81-933C-E1C49981DA14}"/>
              </a:ext>
            </a:extLst>
          </p:cNvPr>
          <p:cNvPicPr>
            <a:picLocks noChangeAspect="1"/>
          </p:cNvPicPr>
          <p:nvPr/>
        </p:nvPicPr>
        <p:blipFill>
          <a:blip r:embed="rId6"/>
          <a:stretch>
            <a:fillRect/>
          </a:stretch>
        </p:blipFill>
        <p:spPr>
          <a:xfrm>
            <a:off x="-25457" y="2463307"/>
            <a:ext cx="9109720" cy="1188563"/>
          </a:xfrm>
          <a:prstGeom prst="rect">
            <a:avLst/>
          </a:prstGeom>
        </p:spPr>
      </p:pic>
    </p:spTree>
    <p:extLst>
      <p:ext uri="{BB962C8B-B14F-4D97-AF65-F5344CB8AC3E}">
        <p14:creationId xmlns:p14="http://schemas.microsoft.com/office/powerpoint/2010/main" val="3042658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CREATING YOUR OWN REDIRECTION</a:t>
            </a:r>
            <a:br>
              <a:rPr lang="en-US" dirty="0"/>
            </a:br>
            <a:r>
              <a:rPr lang="en-US" sz="1800" b="1" dirty="0">
                <a:solidFill>
                  <a:schemeClr val="tx1"/>
                </a:solidFill>
              </a:rPr>
              <a:t>When you redirect input and output in your script, you’re not limited to the three default</a:t>
            </a:r>
            <a:br>
              <a:rPr lang="en-US" sz="1800" b="1" dirty="0">
                <a:solidFill>
                  <a:schemeClr val="tx1"/>
                </a:solidFill>
              </a:rPr>
            </a:br>
            <a:r>
              <a:rPr lang="en-US" sz="1800" b="1" dirty="0">
                <a:solidFill>
                  <a:schemeClr val="tx1"/>
                </a:solidFill>
              </a:rPr>
              <a:t>file descriptors. I mentioned that you could have up to nine open file descriptors in the</a:t>
            </a:r>
            <a:br>
              <a:rPr lang="en-US" sz="1800" b="1" dirty="0">
                <a:solidFill>
                  <a:schemeClr val="tx1"/>
                </a:solidFill>
              </a:rPr>
            </a:br>
            <a:r>
              <a:rPr lang="en-US" sz="1800" b="1" dirty="0">
                <a:solidFill>
                  <a:schemeClr val="tx1"/>
                </a:solidFill>
              </a:rPr>
              <a:t>shell. </a:t>
            </a:r>
            <a:r>
              <a:rPr lang="en-US" sz="1800" b="1" u="sng" dirty="0">
                <a:solidFill>
                  <a:schemeClr val="tx1"/>
                </a:solidFill>
              </a:rPr>
              <a:t>The other six file descriptors are numbered from 3 through 8</a:t>
            </a:r>
            <a:r>
              <a:rPr lang="en-US" sz="1800" b="1" dirty="0">
                <a:solidFill>
                  <a:schemeClr val="tx1"/>
                </a:solidFill>
              </a:rPr>
              <a:t> and are available for </a:t>
            </a:r>
          </a:p>
          <a:p>
            <a:pPr algn="l"/>
            <a:r>
              <a:rPr lang="en-US" sz="1800" b="1" dirty="0">
                <a:solidFill>
                  <a:schemeClr val="tx1"/>
                </a:solidFill>
              </a:rPr>
              <a:t>You to use as either input or output redirection. You can assign any of these file descriptors to a file and then use them in your scripts as well.</a:t>
            </a:r>
          </a:p>
          <a:p>
            <a:pPr algn="l"/>
            <a:r>
              <a:rPr lang="en-US" sz="1800" b="1" dirty="0">
                <a:solidFill>
                  <a:schemeClr val="tx1"/>
                </a:solidFill>
              </a:rPr>
              <a:t> </a:t>
            </a:r>
            <a:br>
              <a:rPr lang="en-US" sz="1800" b="1" dirty="0"/>
            </a:br>
            <a:r>
              <a:rPr lang="en-US" sz="2000" b="1" u="sng" dirty="0">
                <a:solidFill>
                  <a:schemeClr val="tx1"/>
                </a:solidFill>
              </a:rPr>
              <a:t>CREATING OUTPUT FILE DESCRIPTORS</a:t>
            </a:r>
            <a:br>
              <a:rPr lang="en-US" dirty="0"/>
            </a:br>
            <a:r>
              <a:rPr lang="en-US" sz="1800" b="1" dirty="0">
                <a:solidFill>
                  <a:schemeClr val="tx1"/>
                </a:solidFill>
              </a:rPr>
              <a:t>You assign a file descriptor for output by using the exec command. As with the standard</a:t>
            </a:r>
            <a:br>
              <a:rPr lang="en-US" sz="1800" b="1" dirty="0">
                <a:solidFill>
                  <a:schemeClr val="tx1"/>
                </a:solidFill>
              </a:rPr>
            </a:br>
            <a:r>
              <a:rPr lang="en-US" sz="1800" b="1" dirty="0">
                <a:solidFill>
                  <a:schemeClr val="tx1"/>
                </a:solidFill>
              </a:rPr>
              <a:t>file descriptors, after you assign an alternative file descriptor to a file location, that </a:t>
            </a:r>
          </a:p>
          <a:p>
            <a:pPr algn="l"/>
            <a:r>
              <a:rPr lang="en-US" sz="1800" b="1" dirty="0">
                <a:solidFill>
                  <a:schemeClr val="tx1"/>
                </a:solidFill>
              </a:rPr>
              <a:t>redirection stays permanent until you reassign it. </a:t>
            </a:r>
            <a:br>
              <a:rPr lang="en-US" sz="1800" dirty="0">
                <a:solidFill>
                  <a:schemeClr val="tx1"/>
                </a:solidFill>
              </a:rPr>
            </a:br>
            <a:endParaRPr lang="en-US" b="1" dirty="0">
              <a:solidFill>
                <a:schemeClr val="tx1"/>
              </a:solidFill>
            </a:endParaRPr>
          </a:p>
        </p:txBody>
      </p:sp>
    </p:spTree>
    <p:extLst>
      <p:ext uri="{BB962C8B-B14F-4D97-AF65-F5344CB8AC3E}">
        <p14:creationId xmlns:p14="http://schemas.microsoft.com/office/powerpoint/2010/main" val="13401337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EDDCC525-742E-46D9-AB94-A6C187C2EEA6}"/>
              </a:ext>
            </a:extLst>
          </p:cNvPr>
          <p:cNvPicPr>
            <a:picLocks noChangeAspect="1"/>
          </p:cNvPicPr>
          <p:nvPr/>
        </p:nvPicPr>
        <p:blipFill>
          <a:blip r:embed="rId2"/>
          <a:stretch>
            <a:fillRect/>
          </a:stretch>
        </p:blipFill>
        <p:spPr>
          <a:xfrm>
            <a:off x="-17850" y="1779662"/>
            <a:ext cx="9054346" cy="3363838"/>
          </a:xfrm>
          <a:prstGeom prst="rect">
            <a:avLst/>
          </a:prstGeom>
        </p:spPr>
      </p:pic>
      <p:pic>
        <p:nvPicPr>
          <p:cNvPr id="3" name="Picture 2">
            <a:extLst>
              <a:ext uri="{FF2B5EF4-FFF2-40B4-BE49-F238E27FC236}">
                <a16:creationId xmlns:a16="http://schemas.microsoft.com/office/drawing/2014/main" id="{AEF22343-FED5-4089-AA83-5A44EBA847B9}"/>
              </a:ext>
            </a:extLst>
          </p:cNvPr>
          <p:cNvPicPr>
            <a:picLocks noChangeAspect="1"/>
          </p:cNvPicPr>
          <p:nvPr/>
        </p:nvPicPr>
        <p:blipFill>
          <a:blip r:embed="rId3"/>
          <a:stretch>
            <a:fillRect/>
          </a:stretch>
        </p:blipFill>
        <p:spPr>
          <a:xfrm>
            <a:off x="-17850" y="89730"/>
            <a:ext cx="9054346" cy="1689932"/>
          </a:xfrm>
          <a:prstGeom prst="rect">
            <a:avLst/>
          </a:prstGeom>
        </p:spPr>
      </p:pic>
    </p:spTree>
    <p:extLst>
      <p:ext uri="{BB962C8B-B14F-4D97-AF65-F5344CB8AC3E}">
        <p14:creationId xmlns:p14="http://schemas.microsoft.com/office/powerpoint/2010/main" val="34284873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sz="1800" b="1" dirty="0">
                <a:solidFill>
                  <a:schemeClr val="tx1"/>
                </a:solidFill>
              </a:rPr>
              <a:t>The script uses the exec command to redirect file descriptor 3 to an alternative file location. When the script executes the echo statements, they display on STDOUT as you would</a:t>
            </a:r>
            <a:br>
              <a:rPr lang="en-US" sz="1800" b="1" dirty="0">
                <a:solidFill>
                  <a:schemeClr val="tx1"/>
                </a:solidFill>
              </a:rPr>
            </a:br>
            <a:r>
              <a:rPr lang="en-US" sz="1800" b="1" dirty="0">
                <a:solidFill>
                  <a:schemeClr val="tx1"/>
                </a:solidFill>
              </a:rPr>
              <a:t>expect. However, the echo statements that you redirect to file descriptor 3 go to the</a:t>
            </a:r>
            <a:br>
              <a:rPr lang="en-US" sz="1800" b="1" dirty="0">
                <a:solidFill>
                  <a:schemeClr val="tx1"/>
                </a:solidFill>
              </a:rPr>
            </a:br>
            <a:r>
              <a:rPr lang="en-US" sz="1800" b="1" dirty="0">
                <a:solidFill>
                  <a:schemeClr val="tx1"/>
                </a:solidFill>
              </a:rPr>
              <a:t>alternative file. This allows you to keep normal output for the monitor and redirect special</a:t>
            </a:r>
            <a:br>
              <a:rPr lang="en-US" sz="1800" b="1" dirty="0">
                <a:solidFill>
                  <a:schemeClr val="tx1"/>
                </a:solidFill>
              </a:rPr>
            </a:br>
            <a:r>
              <a:rPr lang="en-US" sz="1800" b="1" dirty="0">
                <a:solidFill>
                  <a:schemeClr val="tx1"/>
                </a:solidFill>
              </a:rPr>
              <a:t>information to files, such as log files.</a:t>
            </a:r>
            <a:br>
              <a:rPr lang="en-US" sz="1800" b="1" dirty="0">
                <a:solidFill>
                  <a:schemeClr val="tx1"/>
                </a:solidFill>
              </a:rPr>
            </a:br>
            <a:r>
              <a:rPr lang="en-US" sz="1800" b="1" dirty="0">
                <a:solidFill>
                  <a:schemeClr val="tx1"/>
                </a:solidFill>
              </a:rPr>
              <a:t>You can also use the exec command to append data to an existing file instead of creating a</a:t>
            </a:r>
            <a:br>
              <a:rPr lang="en-US" sz="1800" b="1" dirty="0">
                <a:solidFill>
                  <a:schemeClr val="tx1"/>
                </a:solidFill>
              </a:rPr>
            </a:br>
            <a:r>
              <a:rPr lang="en-US" sz="1800" b="1" dirty="0">
                <a:solidFill>
                  <a:schemeClr val="tx1"/>
                </a:solidFill>
              </a:rPr>
              <a:t>new file:</a:t>
            </a:r>
            <a:br>
              <a:rPr lang="en-US" sz="1800" b="1" dirty="0">
                <a:solidFill>
                  <a:schemeClr val="tx1"/>
                </a:solidFill>
              </a:rPr>
            </a:br>
            <a:r>
              <a:rPr lang="en-US" sz="1800" b="1" dirty="0">
                <a:solidFill>
                  <a:schemeClr val="tx1"/>
                </a:solidFill>
              </a:rPr>
              <a:t>exec 3&gt;&gt;file3userdefine.txt</a:t>
            </a:r>
            <a:br>
              <a:rPr lang="en-US" sz="1800" b="1" dirty="0">
                <a:solidFill>
                  <a:schemeClr val="tx1"/>
                </a:solidFill>
              </a:rPr>
            </a:br>
            <a:r>
              <a:rPr lang="en-US" sz="1800" b="1" dirty="0">
                <a:solidFill>
                  <a:schemeClr val="tx1"/>
                </a:solidFill>
              </a:rPr>
              <a:t>Now the output is appended to the test13out file instead of creating a new file. </a:t>
            </a:r>
            <a:br>
              <a:rPr lang="en-US" dirty="0"/>
            </a:br>
            <a:endParaRPr lang="en-US" dirty="0"/>
          </a:p>
        </p:txBody>
      </p:sp>
      <p:pic>
        <p:nvPicPr>
          <p:cNvPr id="2" name="Picture 1">
            <a:extLst>
              <a:ext uri="{FF2B5EF4-FFF2-40B4-BE49-F238E27FC236}">
                <a16:creationId xmlns:a16="http://schemas.microsoft.com/office/drawing/2014/main" id="{A91081BA-F12D-4AA1-AE00-30843D4413A4}"/>
              </a:ext>
            </a:extLst>
          </p:cNvPr>
          <p:cNvPicPr>
            <a:picLocks noChangeAspect="1"/>
          </p:cNvPicPr>
          <p:nvPr/>
        </p:nvPicPr>
        <p:blipFill>
          <a:blip r:embed="rId2"/>
          <a:stretch>
            <a:fillRect/>
          </a:stretch>
        </p:blipFill>
        <p:spPr>
          <a:xfrm>
            <a:off x="-22110" y="1102990"/>
            <a:ext cx="8676456" cy="1036712"/>
          </a:xfrm>
          <a:prstGeom prst="rect">
            <a:avLst/>
          </a:prstGeom>
        </p:spPr>
      </p:pic>
      <p:pic>
        <p:nvPicPr>
          <p:cNvPr id="3" name="Picture 2">
            <a:extLst>
              <a:ext uri="{FF2B5EF4-FFF2-40B4-BE49-F238E27FC236}">
                <a16:creationId xmlns:a16="http://schemas.microsoft.com/office/drawing/2014/main" id="{E6C9A42C-54C6-436F-928D-C01FFDF26AFF}"/>
              </a:ext>
            </a:extLst>
          </p:cNvPr>
          <p:cNvPicPr>
            <a:picLocks noChangeAspect="1"/>
          </p:cNvPicPr>
          <p:nvPr/>
        </p:nvPicPr>
        <p:blipFill>
          <a:blip r:embed="rId3"/>
          <a:stretch>
            <a:fillRect/>
          </a:stretch>
        </p:blipFill>
        <p:spPr>
          <a:xfrm>
            <a:off x="8112" y="238894"/>
            <a:ext cx="8654346" cy="864096"/>
          </a:xfrm>
          <a:prstGeom prst="rect">
            <a:avLst/>
          </a:prstGeom>
        </p:spPr>
      </p:pic>
    </p:spTree>
    <p:extLst>
      <p:ext uri="{BB962C8B-B14F-4D97-AF65-F5344CB8AC3E}">
        <p14:creationId xmlns:p14="http://schemas.microsoft.com/office/powerpoint/2010/main" val="11678597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REDIRECTING FILE DESCRIPTORS </a:t>
            </a:r>
          </a:p>
          <a:p>
            <a:pPr algn="l"/>
            <a:r>
              <a:rPr lang="en-US" sz="2000" b="1" dirty="0">
                <a:solidFill>
                  <a:schemeClr val="tx1"/>
                </a:solidFill>
              </a:rPr>
              <a:t>This means that predefine STDIN/STDOUT/STDERR file description number can</a:t>
            </a:r>
          </a:p>
          <a:p>
            <a:pPr algn="l"/>
            <a:r>
              <a:rPr lang="en-US" sz="2000" b="1" dirty="0">
                <a:solidFill>
                  <a:schemeClr val="tx1"/>
                </a:solidFill>
              </a:rPr>
              <a:t>Be change using and we can redirect any number from 3 to 8 to act as </a:t>
            </a:r>
          </a:p>
          <a:p>
            <a:pPr algn="l"/>
            <a:r>
              <a:rPr lang="en-US" sz="2000" b="1" dirty="0">
                <a:solidFill>
                  <a:schemeClr val="tx1"/>
                </a:solidFill>
              </a:rPr>
              <a:t>STDIN/STDOUT/STDERR.</a:t>
            </a:r>
          </a:p>
          <a:p>
            <a:pPr algn="l"/>
            <a:br>
              <a:rPr lang="en-US" dirty="0"/>
            </a:br>
            <a:endParaRPr lang="en-US" dirty="0"/>
          </a:p>
        </p:txBody>
      </p:sp>
    </p:spTree>
    <p:extLst>
      <p:ext uri="{BB962C8B-B14F-4D97-AF65-F5344CB8AC3E}">
        <p14:creationId xmlns:p14="http://schemas.microsoft.com/office/powerpoint/2010/main" val="8026496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D8488E-1A6D-4AFC-B019-0D931E745AEE}"/>
              </a:ext>
            </a:extLst>
          </p:cNvPr>
          <p:cNvPicPr>
            <a:picLocks noChangeAspect="1"/>
          </p:cNvPicPr>
          <p:nvPr/>
        </p:nvPicPr>
        <p:blipFill>
          <a:blip r:embed="rId2"/>
          <a:stretch>
            <a:fillRect/>
          </a:stretch>
        </p:blipFill>
        <p:spPr>
          <a:xfrm>
            <a:off x="0" y="2798043"/>
            <a:ext cx="8820472" cy="2077963"/>
          </a:xfrm>
          <a:prstGeom prst="rect">
            <a:avLst/>
          </a:prstGeom>
        </p:spPr>
      </p:pic>
      <p:pic>
        <p:nvPicPr>
          <p:cNvPr id="5" name="Picture 4">
            <a:extLst>
              <a:ext uri="{FF2B5EF4-FFF2-40B4-BE49-F238E27FC236}">
                <a16:creationId xmlns:a16="http://schemas.microsoft.com/office/drawing/2014/main" id="{F9989178-BF85-4385-A038-13605428F5E0}"/>
              </a:ext>
            </a:extLst>
          </p:cNvPr>
          <p:cNvPicPr>
            <a:picLocks noChangeAspect="1"/>
          </p:cNvPicPr>
          <p:nvPr/>
        </p:nvPicPr>
        <p:blipFill>
          <a:blip r:embed="rId3"/>
          <a:stretch>
            <a:fillRect/>
          </a:stretch>
        </p:blipFill>
        <p:spPr>
          <a:xfrm>
            <a:off x="0" y="0"/>
            <a:ext cx="8820472" cy="2798043"/>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034143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p:cNvPicPr>
            <a:picLocks noChangeAspect="1"/>
          </p:cNvPicPr>
          <p:nvPr/>
        </p:nvPicPr>
        <p:blipFill>
          <a:blip r:embed="rId2" cstate="print"/>
          <a:stretch>
            <a:fillRect/>
          </a:stretch>
        </p:blipFill>
        <p:spPr>
          <a:xfrm>
            <a:off x="29328" y="29619"/>
            <a:ext cx="8071064" cy="1409700"/>
          </a:xfrm>
          <a:prstGeom prst="rect">
            <a:avLst/>
          </a:prstGeom>
        </p:spPr>
      </p:pic>
      <p:pic>
        <p:nvPicPr>
          <p:cNvPr id="4" name="Picture 3"/>
          <p:cNvPicPr>
            <a:picLocks noChangeAspect="1"/>
          </p:cNvPicPr>
          <p:nvPr/>
        </p:nvPicPr>
        <p:blipFill>
          <a:blip r:embed="rId3" cstate="print"/>
          <a:stretch>
            <a:fillRect/>
          </a:stretch>
        </p:blipFill>
        <p:spPr>
          <a:xfrm>
            <a:off x="58655" y="1635646"/>
            <a:ext cx="8041737" cy="1309408"/>
          </a:xfrm>
          <a:prstGeom prst="rect">
            <a:avLst/>
          </a:prstGeom>
        </p:spPr>
      </p:pic>
      <p:pic>
        <p:nvPicPr>
          <p:cNvPr id="5" name="Picture 4"/>
          <p:cNvPicPr>
            <a:picLocks noChangeAspect="1"/>
          </p:cNvPicPr>
          <p:nvPr/>
        </p:nvPicPr>
        <p:blipFill>
          <a:blip r:embed="rId4" cstate="print"/>
          <a:stretch>
            <a:fillRect/>
          </a:stretch>
        </p:blipFill>
        <p:spPr>
          <a:xfrm>
            <a:off x="67202" y="3114051"/>
            <a:ext cx="8033190" cy="1647825"/>
          </a:xfrm>
          <a:prstGeom prst="rect">
            <a:avLst/>
          </a:prstGeom>
        </p:spPr>
      </p:pic>
    </p:spTree>
    <p:extLst>
      <p:ext uri="{BB962C8B-B14F-4D97-AF65-F5344CB8AC3E}">
        <p14:creationId xmlns:p14="http://schemas.microsoft.com/office/powerpoint/2010/main" val="39529155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In this example, file descriptor 6 is used to hold the location for STDIN. The script then</a:t>
            </a:r>
            <a:br>
              <a:rPr lang="en-US" sz="1800" b="1" dirty="0">
                <a:solidFill>
                  <a:schemeClr val="tx1"/>
                </a:solidFill>
              </a:rPr>
            </a:br>
            <a:r>
              <a:rPr lang="en-US" sz="1800" b="1" dirty="0">
                <a:solidFill>
                  <a:schemeClr val="tx1"/>
                </a:solidFill>
              </a:rPr>
              <a:t>redirects STDIN to a file. All the input for the read command comes from the redirected</a:t>
            </a:r>
            <a:br>
              <a:rPr lang="en-US" sz="1800" b="1" dirty="0">
                <a:solidFill>
                  <a:schemeClr val="tx1"/>
                </a:solidFill>
              </a:rPr>
            </a:br>
            <a:r>
              <a:rPr lang="en-US" sz="1800" b="1" dirty="0">
                <a:solidFill>
                  <a:schemeClr val="tx1"/>
                </a:solidFill>
              </a:rPr>
              <a:t>STDIN, which is now the input file.</a:t>
            </a:r>
            <a:br>
              <a:rPr lang="en-US" sz="1800" b="1" dirty="0">
                <a:solidFill>
                  <a:schemeClr val="tx1"/>
                </a:solidFill>
              </a:rPr>
            </a:br>
            <a:r>
              <a:rPr lang="en-US" sz="1800" b="1" dirty="0">
                <a:solidFill>
                  <a:schemeClr val="tx1"/>
                </a:solidFill>
              </a:rPr>
              <a:t>When all the lines have been read, the script returns STDIN to its original location by redirecting it to file descriptor 6. The script tests to make sure that STDIN is back to normal by</a:t>
            </a:r>
            <a:br>
              <a:rPr lang="en-US" sz="1800" b="1" dirty="0">
                <a:solidFill>
                  <a:schemeClr val="tx1"/>
                </a:solidFill>
              </a:rPr>
            </a:br>
            <a:r>
              <a:rPr lang="en-US" sz="1800" b="1" dirty="0">
                <a:solidFill>
                  <a:schemeClr val="tx1"/>
                </a:solidFill>
              </a:rPr>
              <a:t>using another read command, which this time waits for input from the keyboard.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406296534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523F201A-1973-4007-8946-8A95B66116E5}"/>
              </a:ext>
            </a:extLst>
          </p:cNvPr>
          <p:cNvPicPr>
            <a:picLocks noChangeAspect="1"/>
          </p:cNvPicPr>
          <p:nvPr/>
        </p:nvPicPr>
        <p:blipFill>
          <a:blip r:embed="rId2"/>
          <a:stretch>
            <a:fillRect/>
          </a:stretch>
        </p:blipFill>
        <p:spPr>
          <a:xfrm>
            <a:off x="28575" y="2600325"/>
            <a:ext cx="9115425" cy="2543175"/>
          </a:xfrm>
          <a:prstGeom prst="rect">
            <a:avLst/>
          </a:prstGeom>
        </p:spPr>
      </p:pic>
      <p:pic>
        <p:nvPicPr>
          <p:cNvPr id="3" name="Picture 2">
            <a:extLst>
              <a:ext uri="{FF2B5EF4-FFF2-40B4-BE49-F238E27FC236}">
                <a16:creationId xmlns:a16="http://schemas.microsoft.com/office/drawing/2014/main" id="{1002F8C7-80CF-43DD-8D44-4EB25CEFFCB0}"/>
              </a:ext>
            </a:extLst>
          </p:cNvPr>
          <p:cNvPicPr>
            <a:picLocks noChangeAspect="1"/>
          </p:cNvPicPr>
          <p:nvPr/>
        </p:nvPicPr>
        <p:blipFill>
          <a:blip r:embed="rId3"/>
          <a:stretch>
            <a:fillRect/>
          </a:stretch>
        </p:blipFill>
        <p:spPr>
          <a:xfrm>
            <a:off x="28575" y="20029"/>
            <a:ext cx="9115425" cy="2523145"/>
          </a:xfrm>
          <a:prstGeom prst="rect">
            <a:avLst/>
          </a:prstGeom>
        </p:spPr>
      </p:pic>
    </p:spTree>
    <p:extLst>
      <p:ext uri="{BB962C8B-B14F-4D97-AF65-F5344CB8AC3E}">
        <p14:creationId xmlns:p14="http://schemas.microsoft.com/office/powerpoint/2010/main" val="3612873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When the script writes data to the file, it starts where the file pointer is located. The read</a:t>
            </a:r>
            <a:br>
              <a:rPr lang="en-US" sz="1800" b="1" dirty="0">
                <a:solidFill>
                  <a:schemeClr val="tx1"/>
                </a:solidFill>
              </a:rPr>
            </a:br>
            <a:r>
              <a:rPr lang="en-US" sz="1800" b="1" dirty="0">
                <a:solidFill>
                  <a:schemeClr val="tx1"/>
                </a:solidFill>
              </a:rPr>
              <a:t>command reads the first line of data, so it left the </a:t>
            </a:r>
            <a:r>
              <a:rPr lang="en-US" sz="1800" b="1" u="sng" dirty="0">
                <a:solidFill>
                  <a:schemeClr val="tx1"/>
                </a:solidFill>
              </a:rPr>
              <a:t>file pointer </a:t>
            </a:r>
            <a:r>
              <a:rPr lang="en-US" sz="1800" b="1" dirty="0">
                <a:solidFill>
                  <a:schemeClr val="tx1"/>
                </a:solidFill>
              </a:rPr>
              <a:t>pointing to the first character in the second line of data. When the echo statement outputs data to the file, it places</a:t>
            </a:r>
            <a:br>
              <a:rPr lang="en-US" sz="1800" b="1" dirty="0">
                <a:solidFill>
                  <a:schemeClr val="tx1"/>
                </a:solidFill>
              </a:rPr>
            </a:br>
            <a:r>
              <a:rPr lang="en-US" sz="1800" b="1" dirty="0">
                <a:solidFill>
                  <a:schemeClr val="tx1"/>
                </a:solidFill>
              </a:rPr>
              <a:t>the data at the current location of the file pointer, overwriting whatever data was there. </a:t>
            </a:r>
            <a:br>
              <a:rPr lang="en-US" sz="1800" b="1" dirty="0">
                <a:solidFill>
                  <a:schemeClr val="tx1"/>
                </a:solidFill>
              </a:rPr>
            </a:br>
            <a:r>
              <a:rPr lang="en-US" sz="2000" b="1" u="sng" dirty="0">
                <a:solidFill>
                  <a:schemeClr val="tx1"/>
                </a:solidFill>
              </a:rPr>
              <a:t>CLOSING FILE DESCRIPTORS</a:t>
            </a:r>
            <a:br>
              <a:rPr lang="en-US" dirty="0"/>
            </a:br>
            <a:r>
              <a:rPr lang="en-US" sz="1800" b="1" dirty="0">
                <a:solidFill>
                  <a:schemeClr val="tx1"/>
                </a:solidFill>
              </a:rPr>
              <a:t>If you create new input or output file descriptors, the shell automatically closes them when</a:t>
            </a:r>
            <a:br>
              <a:rPr lang="en-US" sz="1800" b="1" dirty="0">
                <a:solidFill>
                  <a:schemeClr val="tx1"/>
                </a:solidFill>
              </a:rPr>
            </a:br>
            <a:r>
              <a:rPr lang="en-US" sz="1800" b="1" dirty="0">
                <a:solidFill>
                  <a:schemeClr val="tx1"/>
                </a:solidFill>
              </a:rPr>
              <a:t>the script exits. There are situations, however, when you need to manually close a file</a:t>
            </a:r>
            <a:br>
              <a:rPr lang="en-US" sz="1800" b="1" dirty="0">
                <a:solidFill>
                  <a:schemeClr val="tx1"/>
                </a:solidFill>
              </a:rPr>
            </a:br>
            <a:r>
              <a:rPr lang="en-US" sz="1800" b="1" dirty="0">
                <a:solidFill>
                  <a:schemeClr val="tx1"/>
                </a:solidFill>
              </a:rPr>
              <a:t>descriptor before the end of the script.</a:t>
            </a:r>
            <a:br>
              <a:rPr lang="en-US" sz="1800" b="1" dirty="0">
                <a:solidFill>
                  <a:schemeClr val="tx1"/>
                </a:solidFill>
              </a:rPr>
            </a:br>
            <a:r>
              <a:rPr lang="en-US" sz="1800" b="1" dirty="0">
                <a:solidFill>
                  <a:schemeClr val="tx1"/>
                </a:solidFill>
              </a:rPr>
              <a:t>To close a file descriptor, redirect it to the special symbol &amp;-. This is how this looks in the</a:t>
            </a:r>
            <a:br>
              <a:rPr lang="en-US" sz="1800" b="1" dirty="0">
                <a:solidFill>
                  <a:schemeClr val="tx1"/>
                </a:solidFill>
              </a:rPr>
            </a:br>
            <a:r>
              <a:rPr lang="en-US" sz="1800" b="1" dirty="0">
                <a:solidFill>
                  <a:schemeClr val="tx1"/>
                </a:solidFill>
              </a:rPr>
              <a:t>script:</a:t>
            </a:r>
            <a:br>
              <a:rPr lang="en-US" sz="1800" b="1" dirty="0">
                <a:solidFill>
                  <a:schemeClr val="tx1"/>
                </a:solidFill>
              </a:rPr>
            </a:br>
            <a:r>
              <a:rPr lang="en-US" sz="1800" b="1" dirty="0">
                <a:solidFill>
                  <a:schemeClr val="tx1"/>
                </a:solidFill>
              </a:rPr>
              <a:t>exec 3&gt;&amp;-</a:t>
            </a:r>
          </a:p>
          <a:p>
            <a:pPr algn="l"/>
            <a:br>
              <a:rPr lang="en-US" sz="1800" b="1" dirty="0">
                <a:solidFill>
                  <a:schemeClr val="tx1"/>
                </a:solidFill>
              </a:rPr>
            </a:br>
            <a:r>
              <a:rPr lang="en-US" sz="1800" b="1" dirty="0">
                <a:solidFill>
                  <a:schemeClr val="tx1"/>
                </a:solidFill>
              </a:rPr>
              <a:t>This statement closes file descriptor 3, preventing it from being used any more in the</a:t>
            </a:r>
            <a:br>
              <a:rPr lang="en-US" sz="1800" b="1" dirty="0">
                <a:solidFill>
                  <a:schemeClr val="tx1"/>
                </a:solidFill>
              </a:rPr>
            </a:br>
            <a:r>
              <a:rPr lang="en-US" sz="1800" b="1" dirty="0">
                <a:solidFill>
                  <a:schemeClr val="tx1"/>
                </a:solidFill>
              </a:rPr>
              <a:t>script. </a:t>
            </a:r>
            <a:br>
              <a:rPr lang="en-US" sz="1800" dirty="0"/>
            </a:br>
            <a:endParaRPr lang="en-US" sz="1800" b="1" dirty="0">
              <a:solidFill>
                <a:schemeClr val="tx1"/>
              </a:solidFill>
            </a:endParaRPr>
          </a:p>
        </p:txBody>
      </p:sp>
      <p:sp>
        <p:nvSpPr>
          <p:cNvPr id="2" name="Rectangle 1">
            <a:extLst>
              <a:ext uri="{FF2B5EF4-FFF2-40B4-BE49-F238E27FC236}">
                <a16:creationId xmlns:a16="http://schemas.microsoft.com/office/drawing/2014/main" id="{717E89D2-A4A4-4EF8-ADF7-B986B46C3DC1}"/>
              </a:ext>
            </a:extLst>
          </p:cNvPr>
          <p:cNvSpPr/>
          <p:nvPr/>
        </p:nvSpPr>
        <p:spPr>
          <a:xfrm>
            <a:off x="0" y="2859782"/>
            <a:ext cx="11876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6FECA3-228B-4047-945B-75EAC278AE53}"/>
              </a:ext>
            </a:extLst>
          </p:cNvPr>
          <p:cNvSpPr/>
          <p:nvPr/>
        </p:nvSpPr>
        <p:spPr>
          <a:xfrm>
            <a:off x="5580112" y="2211710"/>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0998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79A3BC17-4C0C-431C-BC8A-8BC52D544495}"/>
              </a:ext>
            </a:extLst>
          </p:cNvPr>
          <p:cNvPicPr>
            <a:picLocks noChangeAspect="1"/>
          </p:cNvPicPr>
          <p:nvPr/>
        </p:nvPicPr>
        <p:blipFill>
          <a:blip r:embed="rId2"/>
          <a:stretch>
            <a:fillRect/>
          </a:stretch>
        </p:blipFill>
        <p:spPr>
          <a:xfrm>
            <a:off x="0" y="2256360"/>
            <a:ext cx="9131830" cy="864096"/>
          </a:xfrm>
          <a:prstGeom prst="rect">
            <a:avLst/>
          </a:prstGeom>
        </p:spPr>
      </p:pic>
      <p:pic>
        <p:nvPicPr>
          <p:cNvPr id="3" name="Picture 2">
            <a:extLst>
              <a:ext uri="{FF2B5EF4-FFF2-40B4-BE49-F238E27FC236}">
                <a16:creationId xmlns:a16="http://schemas.microsoft.com/office/drawing/2014/main" id="{76B790FB-8799-4D45-B4B7-44331E4D49B3}"/>
              </a:ext>
            </a:extLst>
          </p:cNvPr>
          <p:cNvPicPr>
            <a:picLocks noChangeAspect="1"/>
          </p:cNvPicPr>
          <p:nvPr/>
        </p:nvPicPr>
        <p:blipFill>
          <a:blip r:embed="rId3"/>
          <a:stretch>
            <a:fillRect/>
          </a:stretch>
        </p:blipFill>
        <p:spPr>
          <a:xfrm>
            <a:off x="-12170" y="3291830"/>
            <a:ext cx="9156170" cy="419100"/>
          </a:xfrm>
          <a:prstGeom prst="rect">
            <a:avLst/>
          </a:prstGeom>
        </p:spPr>
      </p:pic>
      <p:pic>
        <p:nvPicPr>
          <p:cNvPr id="4" name="Picture 3">
            <a:extLst>
              <a:ext uri="{FF2B5EF4-FFF2-40B4-BE49-F238E27FC236}">
                <a16:creationId xmlns:a16="http://schemas.microsoft.com/office/drawing/2014/main" id="{62908957-7FFC-4598-871C-5E4811130F5A}"/>
              </a:ext>
            </a:extLst>
          </p:cNvPr>
          <p:cNvPicPr>
            <a:picLocks noChangeAspect="1"/>
          </p:cNvPicPr>
          <p:nvPr/>
        </p:nvPicPr>
        <p:blipFill>
          <a:blip r:embed="rId4"/>
          <a:stretch>
            <a:fillRect/>
          </a:stretch>
        </p:blipFill>
        <p:spPr>
          <a:xfrm>
            <a:off x="-12170" y="3840063"/>
            <a:ext cx="9168340" cy="747911"/>
          </a:xfrm>
          <a:prstGeom prst="rect">
            <a:avLst/>
          </a:prstGeom>
        </p:spPr>
      </p:pic>
      <p:pic>
        <p:nvPicPr>
          <p:cNvPr id="5" name="Picture 4">
            <a:extLst>
              <a:ext uri="{FF2B5EF4-FFF2-40B4-BE49-F238E27FC236}">
                <a16:creationId xmlns:a16="http://schemas.microsoft.com/office/drawing/2014/main" id="{38E1610F-F905-4D67-B70B-C923DED89300}"/>
              </a:ext>
            </a:extLst>
          </p:cNvPr>
          <p:cNvPicPr>
            <a:picLocks noChangeAspect="1"/>
          </p:cNvPicPr>
          <p:nvPr/>
        </p:nvPicPr>
        <p:blipFill>
          <a:blip r:embed="rId5"/>
          <a:stretch>
            <a:fillRect/>
          </a:stretch>
        </p:blipFill>
        <p:spPr>
          <a:xfrm>
            <a:off x="-12170" y="267495"/>
            <a:ext cx="9144000" cy="1859732"/>
          </a:xfrm>
          <a:prstGeom prst="rect">
            <a:avLst/>
          </a:prstGeom>
        </p:spPr>
      </p:pic>
    </p:spTree>
    <p:extLst>
      <p:ext uri="{BB962C8B-B14F-4D97-AF65-F5344CB8AC3E}">
        <p14:creationId xmlns:p14="http://schemas.microsoft.com/office/powerpoint/2010/main" val="9714318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After you close the file descriptor, you can’t write any data to it in your script or the shell</a:t>
            </a:r>
            <a:br>
              <a:rPr lang="en-US" b="1" dirty="0">
                <a:solidFill>
                  <a:schemeClr val="tx1"/>
                </a:solidFill>
              </a:rPr>
            </a:br>
            <a:r>
              <a:rPr lang="en-US" b="1" dirty="0">
                <a:solidFill>
                  <a:schemeClr val="tx1"/>
                </a:solidFill>
              </a:rPr>
              <a:t>produces an error message.</a:t>
            </a:r>
            <a:br>
              <a:rPr lang="en-US" b="1" dirty="0">
                <a:solidFill>
                  <a:schemeClr val="tx1"/>
                </a:solidFill>
              </a:rPr>
            </a:br>
            <a:r>
              <a:rPr lang="en-US" b="1" dirty="0">
                <a:solidFill>
                  <a:schemeClr val="tx1"/>
                </a:solidFill>
              </a:rPr>
              <a:t>There’s yet another thing to be careful of when closing file descriptors. If you open the</a:t>
            </a:r>
            <a:br>
              <a:rPr lang="en-US" b="1" dirty="0">
                <a:solidFill>
                  <a:schemeClr val="tx1"/>
                </a:solidFill>
              </a:rPr>
            </a:br>
            <a:r>
              <a:rPr lang="en-US" b="1" dirty="0">
                <a:solidFill>
                  <a:schemeClr val="tx1"/>
                </a:solidFill>
              </a:rPr>
              <a:t>same output file later on in your script, the shell replaces the existing file with a new file.</a:t>
            </a:r>
            <a:br>
              <a:rPr lang="en-US" b="1" dirty="0">
                <a:solidFill>
                  <a:schemeClr val="tx1"/>
                </a:solidFill>
              </a:rPr>
            </a:br>
            <a:r>
              <a:rPr lang="en-US" b="1" dirty="0">
                <a:solidFill>
                  <a:schemeClr val="tx1"/>
                </a:solidFill>
              </a:rPr>
              <a:t>This means that if you output any data, it overwrites the existing file. </a:t>
            </a:r>
            <a:br>
              <a:rPr lang="en-US" b="1" dirty="0">
                <a:solidFill>
                  <a:schemeClr val="tx1"/>
                </a:solidFill>
              </a:rPr>
            </a:br>
            <a:r>
              <a:rPr lang="en-US" dirty="0">
                <a:solidFill>
                  <a:schemeClr val="tx1"/>
                </a:solidFill>
              </a:rPr>
              <a:t>$ cat test17</a:t>
            </a:r>
            <a:br>
              <a:rPr lang="en-US" dirty="0">
                <a:solidFill>
                  <a:schemeClr val="tx1"/>
                </a:solidFill>
              </a:rPr>
            </a:br>
            <a:r>
              <a:rPr lang="en-US" b="1" dirty="0">
                <a:solidFill>
                  <a:schemeClr val="tx1"/>
                </a:solidFill>
              </a:rPr>
              <a:t>#!/bin/bash</a:t>
            </a:r>
            <a:br>
              <a:rPr lang="en-US" b="1" dirty="0">
                <a:solidFill>
                  <a:schemeClr val="tx1"/>
                </a:solidFill>
              </a:rPr>
            </a:br>
            <a:r>
              <a:rPr lang="en-US" b="1" dirty="0">
                <a:solidFill>
                  <a:schemeClr val="tx1"/>
                </a:solidFill>
              </a:rPr>
              <a:t># testing closing file descriptors</a:t>
            </a:r>
            <a:br>
              <a:rPr lang="en-US" b="1" dirty="0">
                <a:solidFill>
                  <a:schemeClr val="tx1"/>
                </a:solidFill>
              </a:rPr>
            </a:br>
            <a:r>
              <a:rPr lang="en-US" b="1" dirty="0">
                <a:solidFill>
                  <a:schemeClr val="tx1"/>
                </a:solidFill>
              </a:rPr>
              <a:t>exec 3&gt; test17file</a:t>
            </a:r>
            <a:br>
              <a:rPr lang="en-US" b="1" dirty="0">
                <a:solidFill>
                  <a:schemeClr val="tx1"/>
                </a:solidFill>
              </a:rPr>
            </a:br>
            <a:r>
              <a:rPr lang="en-US" b="1" dirty="0">
                <a:solidFill>
                  <a:schemeClr val="tx1"/>
                </a:solidFill>
              </a:rPr>
              <a:t>echo "This is a test line of data" &gt;&amp;3</a:t>
            </a:r>
            <a:br>
              <a:rPr lang="en-US" b="1" dirty="0">
                <a:solidFill>
                  <a:schemeClr val="tx1"/>
                </a:solidFill>
              </a:rPr>
            </a:br>
            <a:r>
              <a:rPr lang="en-US" b="1" dirty="0">
                <a:solidFill>
                  <a:schemeClr val="tx1"/>
                </a:solidFill>
              </a:rPr>
              <a:t>exec 3&gt;&amp;-</a:t>
            </a:r>
            <a:br>
              <a:rPr lang="en-US" b="1" dirty="0">
                <a:solidFill>
                  <a:schemeClr val="tx1"/>
                </a:solidFill>
              </a:rPr>
            </a:br>
            <a:r>
              <a:rPr lang="en-US" b="1" dirty="0">
                <a:solidFill>
                  <a:schemeClr val="tx1"/>
                </a:solidFill>
              </a:rPr>
              <a:t>cat test17file</a:t>
            </a:r>
            <a:br>
              <a:rPr lang="en-US" b="1" dirty="0">
                <a:solidFill>
                  <a:schemeClr val="tx1"/>
                </a:solidFill>
              </a:rPr>
            </a:br>
            <a:r>
              <a:rPr lang="en-US" b="1" dirty="0">
                <a:solidFill>
                  <a:schemeClr val="tx1"/>
                </a:solidFill>
              </a:rPr>
              <a:t>exec 3&gt; test17file</a:t>
            </a:r>
            <a:br>
              <a:rPr lang="en-US" b="1" dirty="0">
                <a:solidFill>
                  <a:schemeClr val="tx1"/>
                </a:solidFill>
              </a:rPr>
            </a:br>
            <a:r>
              <a:rPr lang="en-US" b="1" dirty="0">
                <a:solidFill>
                  <a:schemeClr val="tx1"/>
                </a:solidFill>
              </a:rPr>
              <a:t>echo "This'll be bad" &gt;&amp;3</a:t>
            </a:r>
            <a:br>
              <a:rPr lang="en-US" b="1" dirty="0">
                <a:solidFill>
                  <a:schemeClr val="tx1"/>
                </a:solidFill>
              </a:rPr>
            </a:br>
            <a:r>
              <a:rPr lang="en-US" b="1" dirty="0">
                <a:solidFill>
                  <a:schemeClr val="tx1"/>
                </a:solidFill>
              </a:rPr>
              <a:t>$ ./test17</a:t>
            </a:r>
            <a:br>
              <a:rPr lang="en-US" b="1" dirty="0">
                <a:solidFill>
                  <a:schemeClr val="tx1"/>
                </a:solidFill>
              </a:rPr>
            </a:br>
            <a:r>
              <a:rPr lang="en-US" b="1" dirty="0">
                <a:solidFill>
                  <a:schemeClr val="tx1"/>
                </a:solidFill>
              </a:rPr>
              <a:t>This is a test line of data</a:t>
            </a:r>
            <a:br>
              <a:rPr lang="en-US" b="1" dirty="0">
                <a:solidFill>
                  <a:schemeClr val="tx1"/>
                </a:solidFill>
              </a:rPr>
            </a:br>
            <a:r>
              <a:rPr lang="en-US" b="1" dirty="0">
                <a:solidFill>
                  <a:schemeClr val="tx1"/>
                </a:solidFill>
              </a:rPr>
              <a:t>$ cat test17file</a:t>
            </a:r>
            <a:br>
              <a:rPr lang="en-US" b="1" dirty="0">
                <a:solidFill>
                  <a:schemeClr val="tx1"/>
                </a:solidFill>
              </a:rPr>
            </a:br>
            <a:r>
              <a:rPr lang="en-US" b="1" dirty="0">
                <a:solidFill>
                  <a:schemeClr val="tx1"/>
                </a:solidFill>
              </a:rPr>
              <a:t>This'll be bad</a:t>
            </a:r>
            <a:br>
              <a:rPr lang="en-US" b="1">
                <a:solidFill>
                  <a:schemeClr val="tx1"/>
                </a:solidFill>
              </a:rPr>
            </a:br>
            <a:r>
              <a:rPr lang="en-US" b="1">
                <a:solidFill>
                  <a:schemeClr val="tx1"/>
                </a:solidFill>
              </a:rPr>
              <a:t>$After </a:t>
            </a:r>
            <a:r>
              <a:rPr lang="en-US" b="1" dirty="0">
                <a:solidFill>
                  <a:schemeClr val="tx1"/>
                </a:solidFill>
              </a:rPr>
              <a:t>sending a data string to the test17file file and closing the file descriptor, the</a:t>
            </a:r>
            <a:br>
              <a:rPr lang="en-US" b="1" dirty="0">
                <a:solidFill>
                  <a:schemeClr val="tx1"/>
                </a:solidFill>
              </a:rPr>
            </a:br>
            <a:r>
              <a:rPr lang="en-US" b="1" dirty="0">
                <a:solidFill>
                  <a:schemeClr val="tx1"/>
                </a:solidFill>
              </a:rPr>
              <a:t>script uses the cat command to display the contents of the file. So far, so good. Next, the</a:t>
            </a:r>
            <a:br>
              <a:rPr lang="en-US" b="1" dirty="0">
                <a:solidFill>
                  <a:schemeClr val="tx1"/>
                </a:solidFill>
              </a:rPr>
            </a:br>
            <a:r>
              <a:rPr lang="en-US" b="1" dirty="0">
                <a:solidFill>
                  <a:schemeClr val="tx1"/>
                </a:solidFill>
              </a:rPr>
              <a:t>script reopens the output file and sends another data string to it. When you display the</a:t>
            </a:r>
            <a:br>
              <a:rPr lang="en-US" b="1" dirty="0">
                <a:solidFill>
                  <a:schemeClr val="tx1"/>
                </a:solidFill>
              </a:rPr>
            </a:br>
            <a:r>
              <a:rPr lang="en-US" b="1" dirty="0">
                <a:solidFill>
                  <a:schemeClr val="tx1"/>
                </a:solidFill>
              </a:rPr>
              <a:t>contents of the output file, all you see is the second data string. The shell overwrote the</a:t>
            </a:r>
            <a:br>
              <a:rPr lang="en-US" b="1" dirty="0">
                <a:solidFill>
                  <a:schemeClr val="tx1"/>
                </a:solidFill>
              </a:rPr>
            </a:br>
            <a:r>
              <a:rPr lang="en-US" b="1" dirty="0">
                <a:solidFill>
                  <a:schemeClr val="tx1"/>
                </a:solidFill>
              </a:rPr>
              <a:t>original output file. </a:t>
            </a:r>
            <a:br>
              <a:rPr lang="en-US" dirty="0"/>
            </a:br>
            <a:endParaRPr lang="en-US" b="1" dirty="0">
              <a:solidFill>
                <a:schemeClr val="tx1"/>
              </a:solidFill>
            </a:endParaRPr>
          </a:p>
        </p:txBody>
      </p:sp>
    </p:spTree>
    <p:extLst>
      <p:ext uri="{BB962C8B-B14F-4D97-AF65-F5344CB8AC3E}">
        <p14:creationId xmlns:p14="http://schemas.microsoft.com/office/powerpoint/2010/main" val="15186394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u="sng" dirty="0">
                <a:solidFill>
                  <a:srgbClr val="FF0000"/>
                </a:solidFill>
              </a:rPr>
              <a:t>LISTING OPEN FILE DESCRIPTORS </a:t>
            </a:r>
          </a:p>
          <a:p>
            <a:pPr algn="l"/>
            <a:r>
              <a:rPr lang="en-US" sz="1800" b="1" dirty="0">
                <a:solidFill>
                  <a:schemeClr val="tx1"/>
                </a:solidFill>
              </a:rPr>
              <a:t>Sometimes, however, it’s easy to get lost when trying to keep track of</a:t>
            </a:r>
            <a:br>
              <a:rPr lang="en-US" sz="1800" b="1" dirty="0">
                <a:solidFill>
                  <a:schemeClr val="tx1"/>
                </a:solidFill>
              </a:rPr>
            </a:br>
            <a:r>
              <a:rPr lang="en-US" sz="1800" b="1" dirty="0">
                <a:solidFill>
                  <a:schemeClr val="tx1"/>
                </a:solidFill>
              </a:rPr>
              <a:t>which file descriptor is redirected where. To help you keep your sanity, the bash shell provides the </a:t>
            </a:r>
            <a:r>
              <a:rPr lang="en-US" sz="1800" b="1" dirty="0" err="1">
                <a:solidFill>
                  <a:schemeClr val="tx1"/>
                </a:solidFill>
              </a:rPr>
              <a:t>lsof</a:t>
            </a:r>
            <a:r>
              <a:rPr lang="en-US" sz="1800" b="1" dirty="0">
                <a:solidFill>
                  <a:schemeClr val="tx1"/>
                </a:solidFill>
              </a:rPr>
              <a:t> command.</a:t>
            </a:r>
            <a:br>
              <a:rPr lang="en-US" sz="1800" b="1" dirty="0">
                <a:solidFill>
                  <a:schemeClr val="tx1"/>
                </a:solidFill>
              </a:rPr>
            </a:br>
            <a:r>
              <a:rPr lang="en-US" sz="1800" b="1" dirty="0">
                <a:solidFill>
                  <a:schemeClr val="tx1"/>
                </a:solidFill>
              </a:rPr>
              <a:t>The </a:t>
            </a:r>
            <a:r>
              <a:rPr lang="en-US" sz="1800" b="1" dirty="0" err="1">
                <a:solidFill>
                  <a:schemeClr val="tx1"/>
                </a:solidFill>
              </a:rPr>
              <a:t>lsof</a:t>
            </a:r>
            <a:r>
              <a:rPr lang="en-US" sz="1800" b="1" dirty="0">
                <a:solidFill>
                  <a:schemeClr val="tx1"/>
                </a:solidFill>
              </a:rPr>
              <a:t> command lists all the open file descriptors on the entire Linux system. This is</a:t>
            </a:r>
            <a:br>
              <a:rPr lang="en-US" sz="1800" b="1" dirty="0">
                <a:solidFill>
                  <a:schemeClr val="tx1"/>
                </a:solidFill>
              </a:rPr>
            </a:br>
            <a:r>
              <a:rPr lang="en-US" sz="1800" b="1" dirty="0">
                <a:solidFill>
                  <a:schemeClr val="tx1"/>
                </a:solidFill>
              </a:rPr>
              <a:t>somewhat of a controversial feature, because it can provide information about the Linux</a:t>
            </a:r>
            <a:br>
              <a:rPr lang="en-US" sz="1800" b="1" dirty="0">
                <a:solidFill>
                  <a:schemeClr val="tx1"/>
                </a:solidFill>
              </a:rPr>
            </a:br>
            <a:r>
              <a:rPr lang="en-US" sz="1800" b="1" dirty="0">
                <a:solidFill>
                  <a:schemeClr val="tx1"/>
                </a:solidFill>
              </a:rPr>
              <a:t>system to non-system-administrators. That’s why many Linux systems hide this command</a:t>
            </a:r>
            <a:br>
              <a:rPr lang="en-US" sz="1800" b="1" dirty="0">
                <a:solidFill>
                  <a:schemeClr val="tx1"/>
                </a:solidFill>
              </a:rPr>
            </a:br>
            <a:r>
              <a:rPr lang="en-US" sz="1800" b="1" dirty="0">
                <a:solidFill>
                  <a:schemeClr val="tx1"/>
                </a:solidFill>
              </a:rPr>
              <a:t>so users don’t accidentally stumble across it. </a:t>
            </a:r>
          </a:p>
          <a:p>
            <a:pPr algn="l"/>
            <a:r>
              <a:rPr lang="en-US" sz="1800" b="1" u="sng" dirty="0">
                <a:solidFill>
                  <a:schemeClr val="tx1"/>
                </a:solidFill>
              </a:rPr>
              <a:t>This produces an amazing amount of output. It displays information about every file currently open on the Linux system. This includes all the processes running on background, as</a:t>
            </a:r>
            <a:br>
              <a:rPr lang="en-US" sz="1800" b="1" u="sng" dirty="0">
                <a:solidFill>
                  <a:schemeClr val="tx1"/>
                </a:solidFill>
              </a:rPr>
            </a:br>
            <a:r>
              <a:rPr lang="en-US" sz="1800" b="1" u="sng" dirty="0">
                <a:solidFill>
                  <a:schemeClr val="tx1"/>
                </a:solidFill>
              </a:rPr>
              <a:t>well as any user accounts logged in to the system. </a:t>
            </a:r>
          </a:p>
          <a:p>
            <a:pPr algn="l"/>
            <a:r>
              <a:rPr lang="en-US" sz="1800" b="1" dirty="0">
                <a:solidFill>
                  <a:schemeClr val="tx1"/>
                </a:solidFill>
              </a:rPr>
              <a:t>Plenty of command line parameters and options are available to help filter out the </a:t>
            </a:r>
            <a:r>
              <a:rPr lang="en-US" sz="1800" b="1" dirty="0" err="1">
                <a:solidFill>
                  <a:schemeClr val="tx1"/>
                </a:solidFill>
              </a:rPr>
              <a:t>lsof</a:t>
            </a:r>
            <a:br>
              <a:rPr lang="en-US" sz="1800" b="1" dirty="0">
                <a:solidFill>
                  <a:schemeClr val="tx1"/>
                </a:solidFill>
              </a:rPr>
            </a:br>
            <a:r>
              <a:rPr lang="en-US" sz="1800" b="1" dirty="0">
                <a:solidFill>
                  <a:schemeClr val="tx1"/>
                </a:solidFill>
              </a:rPr>
              <a:t>output. The most commonly used are -p, which allows you to specify a process ID (PID),</a:t>
            </a:r>
            <a:br>
              <a:rPr lang="en-US" sz="1800" b="1" dirty="0">
                <a:solidFill>
                  <a:schemeClr val="tx1"/>
                </a:solidFill>
              </a:rPr>
            </a:br>
            <a:r>
              <a:rPr lang="en-US" sz="1800" b="1" dirty="0">
                <a:solidFill>
                  <a:schemeClr val="tx1"/>
                </a:solidFill>
              </a:rPr>
              <a:t>and -d, which allows you to specify the file descriptor numbers to display.</a:t>
            </a:r>
            <a:br>
              <a:rPr lang="en-US" sz="1800" b="1" dirty="0">
                <a:solidFill>
                  <a:schemeClr val="tx1"/>
                </a:solidFill>
              </a:rPr>
            </a:br>
            <a:r>
              <a:rPr lang="en-US" sz="1800" b="1" dirty="0">
                <a:solidFill>
                  <a:schemeClr val="tx1"/>
                </a:solidFill>
              </a:rPr>
              <a:t>To easily determine the current PID of the process, you can use the special environment</a:t>
            </a:r>
            <a:br>
              <a:rPr lang="en-US" sz="1800" b="1" dirty="0">
                <a:solidFill>
                  <a:schemeClr val="tx1"/>
                </a:solidFill>
              </a:rPr>
            </a:br>
            <a:r>
              <a:rPr lang="en-US" sz="1800" b="1" dirty="0">
                <a:solidFill>
                  <a:schemeClr val="tx1"/>
                </a:solidFill>
              </a:rPr>
              <a:t>variable $$, which the shell sets to the current PID. The -a option is used to perform a</a:t>
            </a:r>
            <a:br>
              <a:rPr lang="en-US" sz="1800" b="1" dirty="0">
                <a:solidFill>
                  <a:schemeClr val="tx1"/>
                </a:solidFill>
              </a:rPr>
            </a:br>
            <a:r>
              <a:rPr lang="en-US" sz="1800" b="1" dirty="0">
                <a:solidFill>
                  <a:schemeClr val="tx1"/>
                </a:solidFill>
              </a:rPr>
              <a:t>Boolean AND of the results of the other two options, </a:t>
            </a:r>
            <a:br>
              <a:rPr lang="en-US" sz="1800" b="1" dirty="0">
                <a:solidFill>
                  <a:schemeClr val="tx1"/>
                </a:solidFill>
              </a:rPr>
            </a:br>
            <a:br>
              <a:rPr lang="en-US" sz="1800" b="1" u="sng" dirty="0">
                <a:solidFill>
                  <a:schemeClr val="tx1"/>
                </a:solidFill>
              </a:rPr>
            </a:br>
            <a:br>
              <a:rPr lang="en-US" sz="2000" dirty="0"/>
            </a:br>
            <a:br>
              <a:rPr lang="en-US" sz="2000" b="1" u="sng" dirty="0">
                <a:solidFill>
                  <a:srgbClr val="FF0000"/>
                </a:solidFill>
              </a:rPr>
            </a:br>
            <a:endParaRPr lang="en-US" sz="2000" b="1" u="sng" dirty="0">
              <a:solidFill>
                <a:srgbClr val="FF0000"/>
              </a:solidFill>
            </a:endParaRPr>
          </a:p>
        </p:txBody>
      </p:sp>
      <p:sp>
        <p:nvSpPr>
          <p:cNvPr id="2" name="Rectangle 1">
            <a:extLst>
              <a:ext uri="{FF2B5EF4-FFF2-40B4-BE49-F238E27FC236}">
                <a16:creationId xmlns:a16="http://schemas.microsoft.com/office/drawing/2014/main" id="{32809ED0-A89B-4819-A70C-2A5EEEAF4227}"/>
              </a:ext>
            </a:extLst>
          </p:cNvPr>
          <p:cNvSpPr/>
          <p:nvPr/>
        </p:nvSpPr>
        <p:spPr>
          <a:xfrm>
            <a:off x="467544" y="1241680"/>
            <a:ext cx="1512168" cy="249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9142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6265372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7527952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9984620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9921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3" name="Title 2"/>
          <p:cNvSpPr txBox="1">
            <a:spLocks/>
          </p:cNvSpPr>
          <p:nvPr/>
        </p:nvSpPr>
        <p:spPr>
          <a:xfrm>
            <a:off x="1547664" y="267493"/>
            <a:ext cx="6869335" cy="866963"/>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ctr"/>
            <a:endParaRPr lang="en-US" sz="2400" b="1" dirty="0">
              <a:solidFill>
                <a:schemeClr val="tx1"/>
              </a:solidFill>
            </a:endParaRPr>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Rectangle 6"/>
          <p:cNvSpPr/>
          <p:nvPr/>
        </p:nvSpPr>
        <p:spPr>
          <a:xfrm>
            <a:off x="2872383" y="1309514"/>
            <a:ext cx="5544616" cy="648073"/>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9" name="Rectangle 8"/>
          <p:cNvSpPr/>
          <p:nvPr/>
        </p:nvSpPr>
        <p:spPr>
          <a:xfrm>
            <a:off x="2872383" y="2173610"/>
            <a:ext cx="5544616" cy="648073"/>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Rectangle 9"/>
          <p:cNvSpPr/>
          <p:nvPr/>
        </p:nvSpPr>
        <p:spPr>
          <a:xfrm>
            <a:off x="2872383" y="3037706"/>
            <a:ext cx="5544616" cy="648073"/>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1" name="Rectangle 10"/>
          <p:cNvSpPr/>
          <p:nvPr/>
        </p:nvSpPr>
        <p:spPr>
          <a:xfrm>
            <a:off x="2872383" y="3901802"/>
            <a:ext cx="5544616" cy="648073"/>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8" name="Right Triangle 7"/>
          <p:cNvSpPr/>
          <p:nvPr/>
        </p:nvSpPr>
        <p:spPr>
          <a:xfrm rot="5400000">
            <a:off x="2876997" y="1306005"/>
            <a:ext cx="653380" cy="653380"/>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3" name="Right Triangle 12"/>
          <p:cNvSpPr/>
          <p:nvPr/>
        </p:nvSpPr>
        <p:spPr>
          <a:xfrm rot="5400000">
            <a:off x="2872383" y="2168303"/>
            <a:ext cx="653380" cy="653380"/>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4" name="Right Triangle 13"/>
          <p:cNvSpPr/>
          <p:nvPr/>
        </p:nvSpPr>
        <p:spPr>
          <a:xfrm rot="5400000">
            <a:off x="2867769" y="3030601"/>
            <a:ext cx="653380" cy="653380"/>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5" name="Right Triangle 14"/>
          <p:cNvSpPr/>
          <p:nvPr/>
        </p:nvSpPr>
        <p:spPr>
          <a:xfrm rot="5400000">
            <a:off x="2863155" y="3892899"/>
            <a:ext cx="653380" cy="653380"/>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6" name="TextBox 15"/>
          <p:cNvSpPr txBox="1"/>
          <p:nvPr/>
        </p:nvSpPr>
        <p:spPr>
          <a:xfrm>
            <a:off x="2834283" y="1275606"/>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2834283" y="2129135"/>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834283" y="3001714"/>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834283" y="3874293"/>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559944" y="1392862"/>
            <a:ext cx="4693990" cy="800219"/>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The Linux Command Line</a:t>
            </a:r>
            <a:r>
              <a:rPr lang="en-US" b="1" u="sng" dirty="0">
                <a:latin typeface="Times New Roman" panose="02020603050405020304" pitchFamily="18" charset="0"/>
                <a:cs typeface="Times New Roman" panose="02020603050405020304" pitchFamily="18" charset="0"/>
              </a:rPr>
              <a:t> </a:t>
            </a:r>
            <a:br>
              <a:rPr lang="en-US" b="1" u="sng" dirty="0">
                <a:latin typeface="Times New Roman" panose="02020603050405020304" pitchFamily="18" charset="0"/>
                <a:cs typeface="Times New Roman" panose="02020603050405020304" pitchFamily="18" charset="0"/>
              </a:rPr>
            </a:br>
            <a:endParaRPr lang="ko-KR" altLang="en-US" b="1" u="sng" dirty="0">
              <a:solidFill>
                <a:schemeClr val="accent1"/>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3361693" y="2252184"/>
            <a:ext cx="4892242" cy="523220"/>
            <a:chOff x="695753" y="3362252"/>
            <a:chExt cx="2146647" cy="523220"/>
          </a:xfrm>
        </p:grpSpPr>
        <p:sp>
          <p:nvSpPr>
            <p:cNvPr id="24" name="TextBox 23"/>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95753" y="3362252"/>
              <a:ext cx="2059657" cy="523220"/>
            </a:xfrm>
            <a:prstGeom prst="rect">
              <a:avLst/>
            </a:prstGeom>
            <a:noFill/>
          </p:spPr>
          <p:txBody>
            <a:bodyPr wrap="square" rtlCol="0">
              <a:spAutoFit/>
            </a:bodyPr>
            <a:lstStyle/>
            <a:p>
              <a:pPr algn="ctr"/>
              <a:r>
                <a:rPr lang="en-US" altLang="ko-KR" sz="2400" b="1" u="sng" dirty="0">
                  <a:latin typeface="Times New Roman" panose="02020603050405020304" pitchFamily="18" charset="0"/>
                  <a:cs typeface="Times New Roman" panose="02020603050405020304" pitchFamily="18" charset="0"/>
                </a:rPr>
                <a:t>Starting</a:t>
              </a:r>
              <a:r>
                <a:rPr lang="en-US" altLang="ko-KR" sz="2800" b="1" u="sng" dirty="0">
                  <a:latin typeface="Times New Roman" panose="02020603050405020304" pitchFamily="18" charset="0"/>
                  <a:cs typeface="Times New Roman" panose="02020603050405020304" pitchFamily="18" charset="0"/>
                </a:rPr>
                <a:t> with Linux Shells</a:t>
              </a:r>
              <a:endParaRPr lang="ko-KR" altLang="en-US" sz="2800" b="1" u="sng"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3559944" y="3112672"/>
            <a:ext cx="4693990" cy="523220"/>
            <a:chOff x="782743" y="3362835"/>
            <a:chExt cx="2059657" cy="523220"/>
          </a:xfrm>
        </p:grpSpPr>
        <p:sp>
          <p:nvSpPr>
            <p:cNvPr id="27" name="TextBox 26"/>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782743" y="3362835"/>
              <a:ext cx="205965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Shell Detail</a:t>
              </a:r>
              <a:endParaRPr lang="ko-KR" altLang="en-US" sz="2800" b="1" u="sng" dirty="0">
                <a:solidFill>
                  <a:schemeClr val="accent3"/>
                </a:solidFill>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3559944" y="3972576"/>
            <a:ext cx="4693990" cy="494026"/>
            <a:chOff x="782743" y="3362835"/>
            <a:chExt cx="2059657" cy="494026"/>
          </a:xfrm>
        </p:grpSpPr>
        <p:sp>
          <p:nvSpPr>
            <p:cNvPr id="30" name="TextBox 29"/>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782743" y="3362835"/>
              <a:ext cx="2059657"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Basic &amp; Advance Bash Shell Commands</a:t>
              </a:r>
              <a:endParaRPr lang="ko-KR" altLang="en-US" sz="2000" b="1" u="sng" dirty="0">
                <a:solidFill>
                  <a:schemeClr val="accent4"/>
                </a:solidFill>
                <a:latin typeface="Times New Roman" panose="02020603050405020304" pitchFamily="18" charset="0"/>
                <a:cs typeface="Times New Roman" panose="02020603050405020304" pitchFamily="18" charset="0"/>
              </a:endParaRPr>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0" y="0"/>
            <a:ext cx="7884368" cy="1347614"/>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pic>
        <p:nvPicPr>
          <p:cNvPr id="5" name="Picture 4"/>
          <p:cNvPicPr>
            <a:picLocks noChangeAspect="1"/>
          </p:cNvPicPr>
          <p:nvPr/>
        </p:nvPicPr>
        <p:blipFill>
          <a:blip r:embed="rId3" cstate="print"/>
          <a:stretch>
            <a:fillRect/>
          </a:stretch>
        </p:blipFill>
        <p:spPr>
          <a:xfrm>
            <a:off x="35495" y="1480044"/>
            <a:ext cx="7871451" cy="1043955"/>
          </a:xfrm>
          <a:prstGeom prst="rect">
            <a:avLst/>
          </a:prstGeom>
        </p:spPr>
      </p:pic>
      <p:pic>
        <p:nvPicPr>
          <p:cNvPr id="6" name="Picture 5"/>
          <p:cNvPicPr>
            <a:picLocks noChangeAspect="1"/>
          </p:cNvPicPr>
          <p:nvPr/>
        </p:nvPicPr>
        <p:blipFill>
          <a:blip r:embed="rId4" cstate="print"/>
          <a:stretch>
            <a:fillRect/>
          </a:stretch>
        </p:blipFill>
        <p:spPr>
          <a:xfrm>
            <a:off x="35495" y="2656430"/>
            <a:ext cx="7848872" cy="1304925"/>
          </a:xfrm>
          <a:prstGeom prst="rect">
            <a:avLst/>
          </a:prstGeom>
        </p:spPr>
      </p:pic>
      <p:pic>
        <p:nvPicPr>
          <p:cNvPr id="7" name="Picture 6"/>
          <p:cNvPicPr>
            <a:picLocks noChangeAspect="1"/>
          </p:cNvPicPr>
          <p:nvPr/>
        </p:nvPicPr>
        <p:blipFill>
          <a:blip r:embed="rId5" cstate="print"/>
          <a:stretch>
            <a:fillRect/>
          </a:stretch>
        </p:blipFill>
        <p:spPr>
          <a:xfrm>
            <a:off x="35495" y="4257119"/>
            <a:ext cx="7911606" cy="614808"/>
          </a:xfrm>
          <a:prstGeom prst="rect">
            <a:avLst/>
          </a:prstGeom>
        </p:spPr>
      </p:pic>
    </p:spTree>
    <p:extLst>
      <p:ext uri="{BB962C8B-B14F-4D97-AF65-F5344CB8AC3E}">
        <p14:creationId xmlns:p14="http://schemas.microsoft.com/office/powerpoint/2010/main" val="21821273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7945229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133373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043165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6051685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6179328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3985670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5417717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8183361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8897535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149353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endParaRPr lang="en-US" sz="1600" b="1" dirty="0">
              <a:solidFill>
                <a:schemeClr val="tx1"/>
              </a:solidFill>
            </a:endParaRPr>
          </a:p>
          <a:p>
            <a:pPr algn="l"/>
            <a:r>
              <a:rPr lang="en-US" sz="1600" b="1" dirty="0">
                <a:solidFill>
                  <a:schemeClr val="tx1"/>
                </a:solidFill>
              </a:rPr>
              <a:t>User variables can be any text string of up to 20 letters, digits, or an underscore character. </a:t>
            </a:r>
            <a:br>
              <a:rPr lang="en-US" sz="1600" b="1" dirty="0">
                <a:solidFill>
                  <a:schemeClr val="tx1"/>
                </a:solidFill>
              </a:rPr>
            </a:br>
            <a:r>
              <a:rPr lang="en-US" sz="1600" b="1" dirty="0">
                <a:solidFill>
                  <a:schemeClr val="tx1"/>
                </a:solidFill>
              </a:rPr>
              <a:t>Bash Scripting in CASE SENSATIVE, so var1 and VAR1 is two different variable in Bash Scripting.</a:t>
            </a:r>
          </a:p>
          <a:p>
            <a:pPr algn="l"/>
            <a:r>
              <a:rPr lang="en-US" sz="1600" b="1" dirty="0">
                <a:solidFill>
                  <a:schemeClr val="tx1"/>
                </a:solidFill>
              </a:rPr>
              <a:t>No spaces can appear between the</a:t>
            </a:r>
            <a:br>
              <a:rPr lang="en-US" sz="1600" b="1" dirty="0">
                <a:solidFill>
                  <a:schemeClr val="tx1"/>
                </a:solidFill>
              </a:rPr>
            </a:br>
            <a:r>
              <a:rPr lang="en-US" sz="1600" b="1" dirty="0">
                <a:solidFill>
                  <a:schemeClr val="tx1"/>
                </a:solidFill>
              </a:rPr>
              <a:t>variable, the equal sign, and the value </a:t>
            </a:r>
            <a:br>
              <a:rPr lang="en-US" sz="1600" b="1" dirty="0">
                <a:solidFill>
                  <a:schemeClr val="tx1"/>
                </a:solidFill>
              </a:rPr>
            </a:br>
            <a:r>
              <a:rPr lang="en-US" sz="1600" b="1" dirty="0">
                <a:solidFill>
                  <a:schemeClr val="tx1"/>
                </a:solidFill>
              </a:rPr>
              <a:t>var1=10</a:t>
            </a:r>
            <a:br>
              <a:rPr lang="en-US" sz="1600" b="1" dirty="0">
                <a:solidFill>
                  <a:schemeClr val="tx1"/>
                </a:solidFill>
              </a:rPr>
            </a:br>
            <a:r>
              <a:rPr lang="en-US" sz="1600" b="1" dirty="0">
                <a:solidFill>
                  <a:schemeClr val="tx1"/>
                </a:solidFill>
              </a:rPr>
              <a:t>var2=-57</a:t>
            </a:r>
            <a:br>
              <a:rPr lang="en-US" sz="1600" b="1" dirty="0">
                <a:solidFill>
                  <a:schemeClr val="tx1"/>
                </a:solidFill>
              </a:rPr>
            </a:br>
            <a:r>
              <a:rPr lang="en-US" sz="1600" b="1" dirty="0">
                <a:solidFill>
                  <a:schemeClr val="tx1"/>
                </a:solidFill>
              </a:rPr>
              <a:t>var3=testing;var4="still more testing" </a:t>
            </a:r>
          </a:p>
        </p:txBody>
      </p:sp>
      <p:pic>
        <p:nvPicPr>
          <p:cNvPr id="3" name="Picture 2"/>
          <p:cNvPicPr>
            <a:picLocks noChangeAspect="1"/>
          </p:cNvPicPr>
          <p:nvPr/>
        </p:nvPicPr>
        <p:blipFill>
          <a:blip r:embed="rId2" cstate="print"/>
          <a:stretch>
            <a:fillRect/>
          </a:stretch>
        </p:blipFill>
        <p:spPr>
          <a:xfrm>
            <a:off x="20735" y="1635646"/>
            <a:ext cx="8004292" cy="1368152"/>
          </a:xfrm>
          <a:prstGeom prst="rect">
            <a:avLst/>
          </a:prstGeom>
        </p:spPr>
      </p:pic>
      <p:pic>
        <p:nvPicPr>
          <p:cNvPr id="4" name="Picture 3"/>
          <p:cNvPicPr>
            <a:picLocks noChangeAspect="1"/>
          </p:cNvPicPr>
          <p:nvPr/>
        </p:nvPicPr>
        <p:blipFill>
          <a:blip r:embed="rId3" cstate="print"/>
          <a:stretch>
            <a:fillRect/>
          </a:stretch>
        </p:blipFill>
        <p:spPr>
          <a:xfrm>
            <a:off x="20735" y="57735"/>
            <a:ext cx="8004292" cy="1368152"/>
          </a:xfrm>
          <a:prstGeom prst="rect">
            <a:avLst/>
          </a:prstGeom>
        </p:spPr>
      </p:pic>
      <p:sp>
        <p:nvSpPr>
          <p:cNvPr id="5" name="Rectangle 4"/>
          <p:cNvSpPr/>
          <p:nvPr/>
        </p:nvSpPr>
        <p:spPr>
          <a:xfrm>
            <a:off x="0" y="4011910"/>
            <a:ext cx="370790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6876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2843926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5814516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1996144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8307742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280381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7743157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1605200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8738208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1629259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84002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p:cNvPicPr>
            <a:picLocks noChangeAspect="1"/>
          </p:cNvPicPr>
          <p:nvPr/>
        </p:nvPicPr>
        <p:blipFill>
          <a:blip r:embed="rId2" cstate="print"/>
          <a:stretch>
            <a:fillRect/>
          </a:stretch>
        </p:blipFill>
        <p:spPr>
          <a:xfrm>
            <a:off x="0" y="1818483"/>
            <a:ext cx="8172400" cy="864096"/>
          </a:xfrm>
          <a:prstGeom prst="rect">
            <a:avLst/>
          </a:prstGeom>
        </p:spPr>
      </p:pic>
      <p:pic>
        <p:nvPicPr>
          <p:cNvPr id="4" name="Picture 3"/>
          <p:cNvPicPr>
            <a:picLocks noChangeAspect="1"/>
          </p:cNvPicPr>
          <p:nvPr/>
        </p:nvPicPr>
        <p:blipFill>
          <a:blip r:embed="rId3" cstate="print"/>
          <a:stretch>
            <a:fillRect/>
          </a:stretch>
        </p:blipFill>
        <p:spPr>
          <a:xfrm>
            <a:off x="0" y="0"/>
            <a:ext cx="8100392" cy="1563638"/>
          </a:xfrm>
          <a:prstGeom prst="rect">
            <a:avLst/>
          </a:prstGeom>
        </p:spPr>
      </p:pic>
    </p:spTree>
    <p:extLst>
      <p:ext uri="{BB962C8B-B14F-4D97-AF65-F5344CB8AC3E}">
        <p14:creationId xmlns:p14="http://schemas.microsoft.com/office/powerpoint/2010/main" val="154997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860437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8465416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4360733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9856887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9530229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8412002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914670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5463688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9506627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60334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There are two ways to assign the output of a command to a variable:</a:t>
            </a:r>
            <a:br>
              <a:rPr lang="en-US" sz="1800" b="1" dirty="0">
                <a:solidFill>
                  <a:schemeClr val="tx1"/>
                </a:solidFill>
              </a:rPr>
            </a:br>
            <a:r>
              <a:rPr lang="en-US" sz="1800" b="1" dirty="0">
                <a:solidFill>
                  <a:schemeClr val="tx1"/>
                </a:solidFill>
              </a:rPr>
              <a:t>■ The </a:t>
            </a:r>
            <a:r>
              <a:rPr lang="en-US" sz="1800" b="1" dirty="0" err="1">
                <a:solidFill>
                  <a:schemeClr val="tx1"/>
                </a:solidFill>
              </a:rPr>
              <a:t>backtick</a:t>
            </a:r>
            <a:r>
              <a:rPr lang="en-US" sz="1800" b="1" dirty="0">
                <a:solidFill>
                  <a:schemeClr val="tx1"/>
                </a:solidFill>
              </a:rPr>
              <a:t> character (`)</a:t>
            </a:r>
            <a:br>
              <a:rPr lang="en-US" sz="1800" b="1" dirty="0">
                <a:solidFill>
                  <a:schemeClr val="tx1"/>
                </a:solidFill>
              </a:rPr>
            </a:br>
            <a:r>
              <a:rPr lang="en-US" sz="1800" b="1" dirty="0">
                <a:solidFill>
                  <a:schemeClr val="tx1"/>
                </a:solidFill>
              </a:rPr>
              <a:t>■ The $() format </a:t>
            </a:r>
          </a:p>
          <a:p>
            <a:pPr algn="l"/>
            <a:br>
              <a:rPr lang="en-US" sz="1800" b="1" dirty="0">
                <a:solidFill>
                  <a:schemeClr val="tx1"/>
                </a:solidFill>
              </a:rPr>
            </a:br>
            <a:endParaRPr lang="en-US" sz="1800" b="1" dirty="0">
              <a:solidFill>
                <a:schemeClr val="tx1"/>
              </a:solidFill>
            </a:endParaRPr>
          </a:p>
        </p:txBody>
      </p:sp>
      <p:pic>
        <p:nvPicPr>
          <p:cNvPr id="2" name="Picture 1"/>
          <p:cNvPicPr>
            <a:picLocks noChangeAspect="1"/>
          </p:cNvPicPr>
          <p:nvPr/>
        </p:nvPicPr>
        <p:blipFill>
          <a:blip r:embed="rId2" cstate="print"/>
          <a:stretch>
            <a:fillRect/>
          </a:stretch>
        </p:blipFill>
        <p:spPr>
          <a:xfrm>
            <a:off x="0" y="987574"/>
            <a:ext cx="8028384" cy="2448272"/>
          </a:xfrm>
          <a:prstGeom prst="rect">
            <a:avLst/>
          </a:prstGeom>
        </p:spPr>
      </p:pic>
      <p:pic>
        <p:nvPicPr>
          <p:cNvPr id="3" name="Picture 2"/>
          <p:cNvPicPr>
            <a:picLocks noChangeAspect="1"/>
          </p:cNvPicPr>
          <p:nvPr/>
        </p:nvPicPr>
        <p:blipFill>
          <a:blip r:embed="rId3" cstate="print"/>
          <a:stretch>
            <a:fillRect/>
          </a:stretch>
        </p:blipFill>
        <p:spPr>
          <a:xfrm>
            <a:off x="12916" y="3538686"/>
            <a:ext cx="8087475" cy="1532364"/>
          </a:xfrm>
          <a:prstGeom prst="rect">
            <a:avLst/>
          </a:prstGeom>
        </p:spPr>
      </p:pic>
    </p:spTree>
    <p:extLst>
      <p:ext uri="{BB962C8B-B14F-4D97-AF65-F5344CB8AC3E}">
        <p14:creationId xmlns:p14="http://schemas.microsoft.com/office/powerpoint/2010/main" val="12760675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0711857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766704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558134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1798606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15865080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5600680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236950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628600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0486547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903843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p:cNvPicPr>
            <a:picLocks noChangeAspect="1"/>
          </p:cNvPicPr>
          <p:nvPr/>
        </p:nvPicPr>
        <p:blipFill>
          <a:blip r:embed="rId2" cstate="print"/>
          <a:stretch>
            <a:fillRect/>
          </a:stretch>
        </p:blipFill>
        <p:spPr>
          <a:xfrm>
            <a:off x="10732" y="123477"/>
            <a:ext cx="8521708" cy="1584177"/>
          </a:xfrm>
          <a:prstGeom prst="rect">
            <a:avLst/>
          </a:prstGeom>
        </p:spPr>
      </p:pic>
      <p:pic>
        <p:nvPicPr>
          <p:cNvPr id="3" name="Picture 2"/>
          <p:cNvPicPr>
            <a:picLocks noChangeAspect="1"/>
          </p:cNvPicPr>
          <p:nvPr/>
        </p:nvPicPr>
        <p:blipFill>
          <a:blip r:embed="rId3" cstate="print"/>
          <a:stretch>
            <a:fillRect/>
          </a:stretch>
        </p:blipFill>
        <p:spPr>
          <a:xfrm>
            <a:off x="-13692" y="1768633"/>
            <a:ext cx="8546132" cy="1595205"/>
          </a:xfrm>
          <a:prstGeom prst="rect">
            <a:avLst/>
          </a:prstGeom>
        </p:spPr>
      </p:pic>
      <p:pic>
        <p:nvPicPr>
          <p:cNvPr id="4" name="Picture 3"/>
          <p:cNvPicPr>
            <a:picLocks noChangeAspect="1"/>
          </p:cNvPicPr>
          <p:nvPr/>
        </p:nvPicPr>
        <p:blipFill>
          <a:blip r:embed="rId4" cstate="print"/>
          <a:stretch>
            <a:fillRect/>
          </a:stretch>
        </p:blipFill>
        <p:spPr>
          <a:xfrm>
            <a:off x="10732" y="3363838"/>
            <a:ext cx="8508597" cy="1676100"/>
          </a:xfrm>
          <a:prstGeom prst="rect">
            <a:avLst/>
          </a:prstGeom>
        </p:spPr>
      </p:pic>
    </p:spTree>
    <p:extLst>
      <p:ext uri="{BB962C8B-B14F-4D97-AF65-F5344CB8AC3E}">
        <p14:creationId xmlns:p14="http://schemas.microsoft.com/office/powerpoint/2010/main" val="2700778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1165212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9307593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20456813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7903032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2977249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Tree>
    <p:extLst>
      <p:ext uri="{BB962C8B-B14F-4D97-AF65-F5344CB8AC3E}">
        <p14:creationId xmlns:p14="http://schemas.microsoft.com/office/powerpoint/2010/main" val="614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3200" b="1" u="sng" dirty="0">
                <a:solidFill>
                  <a:schemeClr val="tx1"/>
                </a:solidFill>
              </a:rPr>
              <a:t>Redirecting Input and Output </a:t>
            </a:r>
            <a:br>
              <a:rPr lang="en-US" sz="3200" b="1" u="sng" dirty="0">
                <a:solidFill>
                  <a:schemeClr val="tx1"/>
                </a:solidFill>
              </a:rPr>
            </a:br>
            <a:endParaRPr lang="en-US" sz="3200" b="1" u="sng" dirty="0">
              <a:solidFill>
                <a:schemeClr val="tx1"/>
              </a:solidFill>
            </a:endParaRPr>
          </a:p>
          <a:p>
            <a:pPr algn="l"/>
            <a:r>
              <a:rPr lang="en-US" sz="1800" b="1" u="sng" dirty="0">
                <a:solidFill>
                  <a:schemeClr val="tx1"/>
                </a:solidFill>
              </a:rPr>
              <a:t>Output redirection</a:t>
            </a:r>
            <a:br>
              <a:rPr lang="en-US" sz="1800" b="1" dirty="0">
                <a:solidFill>
                  <a:schemeClr val="tx1"/>
                </a:solidFill>
              </a:rPr>
            </a:br>
            <a:r>
              <a:rPr lang="en-US" sz="1800" b="1" dirty="0">
                <a:solidFill>
                  <a:schemeClr val="tx1"/>
                </a:solidFill>
              </a:rPr>
              <a:t>The most basic type of redirection is sending output from a command to a file. The bash</a:t>
            </a:r>
            <a:br>
              <a:rPr lang="en-US" sz="1800" b="1" dirty="0">
                <a:solidFill>
                  <a:schemeClr val="tx1"/>
                </a:solidFill>
              </a:rPr>
            </a:br>
            <a:r>
              <a:rPr lang="en-US" sz="1800" b="1" dirty="0">
                <a:solidFill>
                  <a:schemeClr val="tx1"/>
                </a:solidFill>
              </a:rPr>
              <a:t>shell uses the greater-than symbol (&gt;) for this:</a:t>
            </a:r>
            <a:br>
              <a:rPr lang="en-US" sz="1800" b="1" dirty="0">
                <a:solidFill>
                  <a:schemeClr val="tx1"/>
                </a:solidFill>
              </a:rPr>
            </a:br>
            <a:r>
              <a:rPr lang="en-US" sz="1800" b="1" dirty="0">
                <a:solidFill>
                  <a:schemeClr val="tx1"/>
                </a:solidFill>
              </a:rPr>
              <a:t>command &gt; </a:t>
            </a:r>
            <a:r>
              <a:rPr lang="en-US" sz="1800" b="1" dirty="0" err="1">
                <a:solidFill>
                  <a:schemeClr val="tx1"/>
                </a:solidFill>
              </a:rPr>
              <a:t>outputfile</a:t>
            </a:r>
            <a:r>
              <a:rPr lang="en-US" sz="4000" b="1" dirty="0">
                <a:solidFill>
                  <a:schemeClr val="tx1"/>
                </a:solidFill>
              </a:rPr>
              <a:t> </a:t>
            </a:r>
          </a:p>
          <a:p>
            <a:pPr algn="l"/>
            <a:br>
              <a:rPr lang="en-US" sz="3200" dirty="0"/>
            </a:br>
            <a:endParaRPr lang="en-US" sz="3200" b="1" u="sng" dirty="0">
              <a:solidFill>
                <a:schemeClr val="tx1"/>
              </a:solidFill>
            </a:endParaRPr>
          </a:p>
        </p:txBody>
      </p:sp>
      <p:pic>
        <p:nvPicPr>
          <p:cNvPr id="2" name="Picture 1"/>
          <p:cNvPicPr>
            <a:picLocks noChangeAspect="1"/>
          </p:cNvPicPr>
          <p:nvPr/>
        </p:nvPicPr>
        <p:blipFill>
          <a:blip r:embed="rId2" cstate="print"/>
          <a:stretch>
            <a:fillRect/>
          </a:stretch>
        </p:blipFill>
        <p:spPr>
          <a:xfrm>
            <a:off x="0" y="2571750"/>
            <a:ext cx="8172400" cy="1314450"/>
          </a:xfrm>
          <a:prstGeom prst="rect">
            <a:avLst/>
          </a:prstGeom>
        </p:spPr>
      </p:pic>
      <p:sp>
        <p:nvSpPr>
          <p:cNvPr id="4" name="Rectangle 3"/>
          <p:cNvSpPr/>
          <p:nvPr/>
        </p:nvSpPr>
        <p:spPr>
          <a:xfrm>
            <a:off x="0" y="2139702"/>
            <a:ext cx="241176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75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Sometimes, instead of overwriting the file’s contents, you may need to append output from</a:t>
            </a:r>
            <a:br>
              <a:rPr lang="en-US" sz="1800" b="1" dirty="0">
                <a:solidFill>
                  <a:schemeClr val="tx1"/>
                </a:solidFill>
              </a:rPr>
            </a:br>
            <a:r>
              <a:rPr lang="en-US" sz="1800" b="1" dirty="0">
                <a:solidFill>
                  <a:schemeClr val="tx1"/>
                </a:solidFill>
              </a:rPr>
              <a:t>a command to an existing file .</a:t>
            </a:r>
          </a:p>
          <a:p>
            <a:pPr algn="l"/>
            <a:r>
              <a:rPr lang="en-US" sz="1800" b="1" dirty="0">
                <a:solidFill>
                  <a:schemeClr val="tx1"/>
                </a:solidFill>
              </a:rPr>
              <a:t>Append operation will happen.</a:t>
            </a:r>
          </a:p>
          <a:p>
            <a:pPr algn="l"/>
            <a:br>
              <a:rPr lang="en-US" sz="1800" b="1" dirty="0">
                <a:solidFill>
                  <a:schemeClr val="tx1"/>
                </a:solidFill>
              </a:rPr>
            </a:br>
            <a:r>
              <a:rPr lang="en-US" sz="1800" b="1" dirty="0">
                <a:solidFill>
                  <a:schemeClr val="tx1"/>
                </a:solidFill>
              </a:rPr>
              <a:t>In this situation, you can use the double greater-than symbol (&gt;&gt;) to</a:t>
            </a:r>
            <a:br>
              <a:rPr lang="en-US" sz="1800" b="1" dirty="0">
                <a:solidFill>
                  <a:schemeClr val="tx1"/>
                </a:solidFill>
              </a:rPr>
            </a:br>
            <a:r>
              <a:rPr lang="en-US" sz="1800" b="1" dirty="0">
                <a:solidFill>
                  <a:schemeClr val="tx1"/>
                </a:solidFill>
              </a:rPr>
              <a:t>append data:</a:t>
            </a:r>
            <a:br>
              <a:rPr lang="en-US" sz="1800" b="1" dirty="0">
                <a:solidFill>
                  <a:schemeClr val="tx1"/>
                </a:solidFill>
              </a:rPr>
            </a:br>
            <a:r>
              <a:rPr lang="en-US" sz="1800" b="1" dirty="0">
                <a:solidFill>
                  <a:schemeClr val="tx1"/>
                </a:solidFill>
              </a:rPr>
              <a:t>$ date &gt;&gt; test6</a:t>
            </a:r>
            <a:br>
              <a:rPr lang="en-US" sz="1800" b="1" dirty="0">
                <a:solidFill>
                  <a:schemeClr val="tx1"/>
                </a:solidFill>
              </a:rPr>
            </a:br>
            <a:r>
              <a:rPr lang="en-US" sz="1800" b="1" dirty="0">
                <a:solidFill>
                  <a:schemeClr val="tx1"/>
                </a:solidFill>
              </a:rPr>
              <a:t>$ cat test6</a:t>
            </a:r>
            <a:br>
              <a:rPr lang="en-US" sz="1800" b="1" dirty="0">
                <a:solidFill>
                  <a:schemeClr val="tx1"/>
                </a:solidFill>
              </a:rPr>
            </a:br>
            <a:r>
              <a:rPr lang="en-US" sz="1800" b="1" dirty="0">
                <a:solidFill>
                  <a:schemeClr val="tx1"/>
                </a:solidFill>
              </a:rPr>
              <a:t>user pts/0 Feb 10 17:55</a:t>
            </a:r>
            <a:br>
              <a:rPr lang="en-US" sz="1800" b="1" dirty="0">
                <a:solidFill>
                  <a:schemeClr val="tx1"/>
                </a:solidFill>
              </a:rPr>
            </a:br>
            <a:r>
              <a:rPr lang="en-US" sz="1800" b="1" dirty="0">
                <a:solidFill>
                  <a:schemeClr val="tx1"/>
                </a:solidFill>
              </a:rPr>
              <a:t>Thu Feb 10 18:02:14 EDT 2014</a:t>
            </a:r>
            <a:br>
              <a:rPr lang="en-US" sz="1800" b="1" dirty="0">
                <a:solidFill>
                  <a:schemeClr val="tx1"/>
                </a:solidFill>
              </a:rPr>
            </a:br>
            <a:r>
              <a:rPr lang="en-US" sz="1800" b="1" dirty="0">
                <a:solidFill>
                  <a:schemeClr val="tx1"/>
                </a:solidFill>
              </a:rPr>
              <a:t>$ </a:t>
            </a:r>
            <a:br>
              <a:rPr lang="en-US" sz="1800" b="1" dirty="0">
                <a:solidFill>
                  <a:schemeClr val="tx1"/>
                </a:solidFill>
              </a:rPr>
            </a:br>
            <a:r>
              <a:rPr lang="en-US" sz="1800" b="1" dirty="0">
                <a:solidFill>
                  <a:schemeClr val="tx1"/>
                </a:solidFill>
              </a:rPr>
              <a:t>The test6 file will contain the previous data as well as current date stamp data into it.</a:t>
            </a:r>
          </a:p>
          <a:p>
            <a:pPr algn="l"/>
            <a:endParaRPr lang="en-US" sz="1800" b="1" dirty="0">
              <a:solidFill>
                <a:schemeClr val="tx1"/>
              </a:solidFill>
            </a:endParaRPr>
          </a:p>
        </p:txBody>
      </p:sp>
      <p:sp>
        <p:nvSpPr>
          <p:cNvPr id="3" name="Rectangle 2"/>
          <p:cNvSpPr/>
          <p:nvPr/>
        </p:nvSpPr>
        <p:spPr>
          <a:xfrm>
            <a:off x="0" y="1779662"/>
            <a:ext cx="176368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670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Input redirection</a:t>
            </a:r>
            <a:br>
              <a:rPr lang="en-US" sz="1800" b="1" dirty="0">
                <a:solidFill>
                  <a:schemeClr val="tx1"/>
                </a:solidFill>
              </a:rPr>
            </a:br>
            <a:r>
              <a:rPr lang="en-US" sz="1800" b="1" dirty="0">
                <a:solidFill>
                  <a:schemeClr val="tx1"/>
                </a:solidFill>
              </a:rPr>
              <a:t>Input redirection is the opposite of output redirection. Instead of taking the output of a</a:t>
            </a:r>
            <a:br>
              <a:rPr lang="en-US" sz="1800" b="1" dirty="0">
                <a:solidFill>
                  <a:schemeClr val="tx1"/>
                </a:solidFill>
              </a:rPr>
            </a:br>
            <a:r>
              <a:rPr lang="en-US" sz="1800" b="1" dirty="0">
                <a:solidFill>
                  <a:schemeClr val="tx1"/>
                </a:solidFill>
              </a:rPr>
              <a:t>command and redirecting it to a file, input redirection takes the content of a file and redirects it to a command. </a:t>
            </a:r>
            <a:br>
              <a:rPr lang="en-US" sz="1800" b="1" dirty="0">
                <a:solidFill>
                  <a:schemeClr val="tx1"/>
                </a:solidFill>
              </a:rPr>
            </a:br>
            <a:endParaRPr lang="en-US" sz="1800" b="1" dirty="0">
              <a:solidFill>
                <a:schemeClr val="tx1"/>
              </a:solidFill>
            </a:endParaRPr>
          </a:p>
          <a:p>
            <a:pPr algn="l"/>
            <a:r>
              <a:rPr lang="en-US" sz="1800" b="1" dirty="0">
                <a:solidFill>
                  <a:schemeClr val="tx1"/>
                </a:solidFill>
              </a:rPr>
              <a:t>command &lt; </a:t>
            </a:r>
            <a:r>
              <a:rPr lang="en-US" sz="1800" b="1" dirty="0" err="1">
                <a:solidFill>
                  <a:schemeClr val="tx1"/>
                </a:solidFill>
              </a:rPr>
              <a:t>inputfile</a:t>
            </a:r>
            <a:r>
              <a:rPr lang="en-US" sz="1800" b="1" dirty="0">
                <a:solidFill>
                  <a:schemeClr val="tx1"/>
                </a:solidFill>
              </a:rPr>
              <a:t> </a:t>
            </a:r>
            <a:br>
              <a:rPr lang="en-US" sz="1800" b="1" dirty="0">
                <a:solidFill>
                  <a:schemeClr val="tx1"/>
                </a:solidFill>
              </a:rPr>
            </a:br>
            <a:endParaRPr lang="en-US" sz="1800" b="1" dirty="0">
              <a:solidFill>
                <a:schemeClr val="tx1"/>
              </a:solidFill>
            </a:endParaRPr>
          </a:p>
          <a:p>
            <a:pPr algn="l"/>
            <a:r>
              <a:rPr lang="en-US" sz="1800" b="1" dirty="0">
                <a:solidFill>
                  <a:schemeClr val="tx1"/>
                </a:solidFill>
              </a:rPr>
              <a:t>The </a:t>
            </a:r>
            <a:r>
              <a:rPr lang="en-US" sz="1800" b="1" dirty="0" err="1">
                <a:solidFill>
                  <a:schemeClr val="tx1"/>
                </a:solidFill>
              </a:rPr>
              <a:t>wc</a:t>
            </a:r>
            <a:r>
              <a:rPr lang="en-US" sz="1800" b="1" dirty="0">
                <a:solidFill>
                  <a:schemeClr val="tx1"/>
                </a:solidFill>
              </a:rPr>
              <a:t> command provides a count of text in the data. By default, it produces three values:</a:t>
            </a:r>
            <a:br>
              <a:rPr lang="en-US" sz="1800" b="1" dirty="0">
                <a:solidFill>
                  <a:schemeClr val="tx1"/>
                </a:solidFill>
              </a:rPr>
            </a:br>
            <a:r>
              <a:rPr lang="en-US" sz="1800" b="1" dirty="0">
                <a:solidFill>
                  <a:schemeClr val="tx1"/>
                </a:solidFill>
              </a:rPr>
              <a:t>■ The number of lines in the text</a:t>
            </a:r>
            <a:br>
              <a:rPr lang="en-US" sz="1800" b="1" dirty="0">
                <a:solidFill>
                  <a:schemeClr val="tx1"/>
                </a:solidFill>
              </a:rPr>
            </a:br>
            <a:r>
              <a:rPr lang="en-US" sz="1800" b="1" dirty="0">
                <a:solidFill>
                  <a:schemeClr val="tx1"/>
                </a:solidFill>
              </a:rPr>
              <a:t>■ The number of words in the text</a:t>
            </a:r>
            <a:br>
              <a:rPr lang="en-US" sz="1800" b="1" dirty="0">
                <a:solidFill>
                  <a:schemeClr val="tx1"/>
                </a:solidFill>
              </a:rPr>
            </a:br>
            <a:r>
              <a:rPr lang="en-US" sz="1800" b="1" dirty="0">
                <a:solidFill>
                  <a:schemeClr val="tx1"/>
                </a:solidFill>
              </a:rPr>
              <a:t>■ The number of bytes in the text </a:t>
            </a:r>
            <a:br>
              <a:rPr lang="en-US" sz="1800" b="1" dirty="0">
                <a:solidFill>
                  <a:schemeClr val="tx1"/>
                </a:solidFill>
              </a:rPr>
            </a:br>
            <a:endParaRPr lang="en-US" sz="1800" b="1" dirty="0">
              <a:solidFill>
                <a:schemeClr val="tx1"/>
              </a:solidFill>
            </a:endParaRPr>
          </a:p>
          <a:p>
            <a:pPr algn="l"/>
            <a:endParaRPr lang="en-US" sz="1800" b="1" dirty="0">
              <a:solidFill>
                <a:schemeClr val="tx1"/>
              </a:solidFill>
            </a:endParaRPr>
          </a:p>
        </p:txBody>
      </p:sp>
      <p:sp>
        <p:nvSpPr>
          <p:cNvPr id="3" name="Rectangle 2"/>
          <p:cNvSpPr/>
          <p:nvPr/>
        </p:nvSpPr>
        <p:spPr>
          <a:xfrm>
            <a:off x="0" y="1491630"/>
            <a:ext cx="219573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26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p:cNvPicPr>
            <a:picLocks noChangeAspect="1"/>
          </p:cNvPicPr>
          <p:nvPr/>
        </p:nvPicPr>
        <p:blipFill>
          <a:blip r:embed="rId2" cstate="print"/>
          <a:stretch>
            <a:fillRect/>
          </a:stretch>
        </p:blipFill>
        <p:spPr>
          <a:xfrm>
            <a:off x="107504" y="123478"/>
            <a:ext cx="8064896" cy="4752966"/>
          </a:xfrm>
          <a:prstGeom prst="rect">
            <a:avLst/>
          </a:prstGeom>
        </p:spPr>
      </p:pic>
    </p:spTree>
    <p:extLst>
      <p:ext uri="{BB962C8B-B14F-4D97-AF65-F5344CB8AC3E}">
        <p14:creationId xmlns:p14="http://schemas.microsoft.com/office/powerpoint/2010/main" val="960396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Another method of input redirection is called </a:t>
            </a:r>
            <a:r>
              <a:rPr lang="en-US" sz="1800" b="1" i="1" dirty="0">
                <a:solidFill>
                  <a:schemeClr val="tx1"/>
                </a:solidFill>
              </a:rPr>
              <a:t>inline input redirection</a:t>
            </a:r>
            <a:r>
              <a:rPr lang="en-US" sz="1800" b="1" dirty="0">
                <a:solidFill>
                  <a:schemeClr val="tx1"/>
                </a:solidFill>
              </a:rPr>
              <a:t>. This method allows</a:t>
            </a:r>
            <a:br>
              <a:rPr lang="en-US" sz="1800" b="1" dirty="0">
                <a:solidFill>
                  <a:schemeClr val="tx1"/>
                </a:solidFill>
              </a:rPr>
            </a:br>
            <a:r>
              <a:rPr lang="en-US" sz="1800" b="1" dirty="0">
                <a:solidFill>
                  <a:schemeClr val="tx1"/>
                </a:solidFill>
              </a:rPr>
              <a:t>you to specify the data for input redirection on the command line instead of in a file. </a:t>
            </a:r>
          </a:p>
          <a:p>
            <a:pPr algn="l"/>
            <a:r>
              <a:rPr lang="en-US" sz="1800" b="1" dirty="0">
                <a:solidFill>
                  <a:schemeClr val="tx1"/>
                </a:solidFill>
              </a:rPr>
              <a:t>The inline input redirection symbol is the double less-than symbol (&lt;&lt;). Besides this symbol, you must specify a text marker that delineates the beginning and end of the data </a:t>
            </a:r>
            <a:r>
              <a:rPr lang="en-US" sz="1800" b="1" dirty="0" err="1">
                <a:solidFill>
                  <a:schemeClr val="tx1"/>
                </a:solidFill>
              </a:rPr>
              <a:t>usedfor</a:t>
            </a:r>
            <a:r>
              <a:rPr lang="en-US" sz="1800" b="1" dirty="0">
                <a:solidFill>
                  <a:schemeClr val="tx1"/>
                </a:solidFill>
              </a:rPr>
              <a:t> input. You can use any string value for the text marker, but it must </a:t>
            </a:r>
          </a:p>
          <a:p>
            <a:pPr algn="l"/>
            <a:r>
              <a:rPr lang="en-US" sz="1800" b="1" dirty="0">
                <a:solidFill>
                  <a:schemeClr val="tx1"/>
                </a:solidFill>
              </a:rPr>
              <a:t>be the same at the beginning of the data and the end of the data:</a:t>
            </a:r>
          </a:p>
          <a:p>
            <a:pPr algn="l"/>
            <a:br>
              <a:rPr lang="en-US" sz="1800" b="1" dirty="0">
                <a:solidFill>
                  <a:schemeClr val="tx1"/>
                </a:solidFill>
              </a:rPr>
            </a:br>
            <a:r>
              <a:rPr lang="en-US" sz="1800" b="1" dirty="0">
                <a:solidFill>
                  <a:schemeClr val="tx1"/>
                </a:solidFill>
              </a:rPr>
              <a:t>command &lt;&lt; marker</a:t>
            </a:r>
            <a:br>
              <a:rPr lang="en-US" sz="1800" b="1" dirty="0">
                <a:solidFill>
                  <a:schemeClr val="tx1"/>
                </a:solidFill>
              </a:rPr>
            </a:br>
            <a:r>
              <a:rPr lang="en-US" sz="1800" b="1" dirty="0">
                <a:solidFill>
                  <a:schemeClr val="tx1"/>
                </a:solidFill>
              </a:rPr>
              <a:t>data</a:t>
            </a:r>
            <a:br>
              <a:rPr lang="en-US" sz="1800" b="1" dirty="0">
                <a:solidFill>
                  <a:schemeClr val="tx1"/>
                </a:solidFill>
              </a:rPr>
            </a:br>
            <a:r>
              <a:rPr lang="en-US" sz="1800" b="1" dirty="0">
                <a:solidFill>
                  <a:schemeClr val="tx1"/>
                </a:solidFill>
              </a:rPr>
              <a:t>marker </a:t>
            </a:r>
          </a:p>
          <a:p>
            <a:pPr algn="l"/>
            <a:r>
              <a:rPr lang="en-US" sz="1800" b="1" dirty="0">
                <a:solidFill>
                  <a:schemeClr val="tx1"/>
                </a:solidFill>
              </a:rPr>
              <a:t>$ </a:t>
            </a:r>
            <a:r>
              <a:rPr lang="en-US" sz="1800" b="1" dirty="0" err="1">
                <a:solidFill>
                  <a:schemeClr val="tx1"/>
                </a:solidFill>
              </a:rPr>
              <a:t>wc</a:t>
            </a:r>
            <a:r>
              <a:rPr lang="en-US" sz="1800" b="1" dirty="0">
                <a:solidFill>
                  <a:schemeClr val="tx1"/>
                </a:solidFill>
              </a:rPr>
              <a:t> &lt;&lt; EOF</a:t>
            </a:r>
            <a:br>
              <a:rPr lang="en-US" sz="1800" b="1" dirty="0">
                <a:solidFill>
                  <a:schemeClr val="tx1"/>
                </a:solidFill>
              </a:rPr>
            </a:br>
            <a:r>
              <a:rPr lang="en-US" sz="1800" b="1" dirty="0">
                <a:solidFill>
                  <a:schemeClr val="tx1"/>
                </a:solidFill>
              </a:rPr>
              <a:t>&gt; test string 1</a:t>
            </a:r>
            <a:br>
              <a:rPr lang="en-US" sz="1800" b="1" dirty="0">
                <a:solidFill>
                  <a:schemeClr val="tx1"/>
                </a:solidFill>
              </a:rPr>
            </a:br>
            <a:r>
              <a:rPr lang="en-US" sz="1800" b="1" dirty="0">
                <a:solidFill>
                  <a:schemeClr val="tx1"/>
                </a:solidFill>
              </a:rPr>
              <a:t>&gt; test string 2</a:t>
            </a:r>
            <a:br>
              <a:rPr lang="en-US" sz="1800" b="1" dirty="0">
                <a:solidFill>
                  <a:schemeClr val="tx1"/>
                </a:solidFill>
              </a:rPr>
            </a:br>
            <a:r>
              <a:rPr lang="en-US" sz="1800" b="1" dirty="0">
                <a:solidFill>
                  <a:schemeClr val="tx1"/>
                </a:solidFill>
              </a:rPr>
              <a:t>&gt; test string 3</a:t>
            </a:r>
            <a:br>
              <a:rPr lang="en-US" sz="1800" b="1" dirty="0">
                <a:solidFill>
                  <a:schemeClr val="tx1"/>
                </a:solidFill>
              </a:rPr>
            </a:br>
            <a:r>
              <a:rPr lang="en-US" sz="1800" b="1" dirty="0">
                <a:solidFill>
                  <a:schemeClr val="tx1"/>
                </a:solidFill>
              </a:rPr>
              <a:t>&gt; EOF </a:t>
            </a:r>
          </a:p>
          <a:p>
            <a:pPr algn="l"/>
            <a:r>
              <a:rPr lang="en-US" sz="1600" b="1" dirty="0">
                <a:solidFill>
                  <a:schemeClr val="tx1"/>
                </a:solidFill>
              </a:rPr>
              <a:t>3 9 42</a:t>
            </a:r>
            <a:r>
              <a:rPr lang="en-US" sz="2000" b="1" dirty="0">
                <a:solidFill>
                  <a:schemeClr val="tx1"/>
                </a:solidFill>
              </a:rPr>
              <a:t> </a:t>
            </a:r>
            <a:br>
              <a:rPr lang="en-US" sz="1800" dirty="0"/>
            </a:br>
            <a:br>
              <a:rPr lang="en-US" sz="1800" b="1" dirty="0">
                <a:solidFill>
                  <a:schemeClr val="tx1"/>
                </a:solidFill>
              </a:rPr>
            </a:br>
            <a:endParaRPr lang="en-US" sz="1800" b="1" dirty="0">
              <a:solidFill>
                <a:schemeClr val="tx1"/>
              </a:solidFill>
            </a:endParaRPr>
          </a:p>
        </p:txBody>
      </p:sp>
      <p:sp>
        <p:nvSpPr>
          <p:cNvPr id="3" name="Rectangle 2"/>
          <p:cNvSpPr/>
          <p:nvPr/>
        </p:nvSpPr>
        <p:spPr>
          <a:xfrm>
            <a:off x="0" y="2067694"/>
            <a:ext cx="2267744"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07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3" name="Title 2"/>
          <p:cNvSpPr txBox="1">
            <a:spLocks/>
          </p:cNvSpPr>
          <p:nvPr/>
        </p:nvSpPr>
        <p:spPr>
          <a:xfrm>
            <a:off x="2771800" y="267494"/>
            <a:ext cx="5645199"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latin typeface="Times New Roman" panose="02020603050405020304" pitchFamily="18" charset="0"/>
              <a:cs typeface="Times New Roman" panose="02020603050405020304" pitchFamily="18" charset="0"/>
            </a:endParaRPr>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Rectangle 6"/>
          <p:cNvSpPr/>
          <p:nvPr/>
        </p:nvSpPr>
        <p:spPr>
          <a:xfrm>
            <a:off x="2872383" y="1309514"/>
            <a:ext cx="5544616" cy="648073"/>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9" name="Rectangle 8"/>
          <p:cNvSpPr/>
          <p:nvPr/>
        </p:nvSpPr>
        <p:spPr>
          <a:xfrm>
            <a:off x="2872383" y="2173610"/>
            <a:ext cx="5544616" cy="648073"/>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Rectangle 9"/>
          <p:cNvSpPr/>
          <p:nvPr/>
        </p:nvSpPr>
        <p:spPr>
          <a:xfrm>
            <a:off x="2872383" y="3037706"/>
            <a:ext cx="5544616" cy="648073"/>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1" name="Rectangle 10"/>
          <p:cNvSpPr/>
          <p:nvPr/>
        </p:nvSpPr>
        <p:spPr>
          <a:xfrm>
            <a:off x="2872383" y="3901802"/>
            <a:ext cx="5544616" cy="648073"/>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8" name="Right Triangle 7"/>
          <p:cNvSpPr/>
          <p:nvPr/>
        </p:nvSpPr>
        <p:spPr>
          <a:xfrm rot="5400000">
            <a:off x="2876997" y="1306005"/>
            <a:ext cx="653380" cy="653380"/>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3" name="Right Triangle 12"/>
          <p:cNvSpPr/>
          <p:nvPr/>
        </p:nvSpPr>
        <p:spPr>
          <a:xfrm rot="5400000">
            <a:off x="2872383" y="2168303"/>
            <a:ext cx="653380" cy="653380"/>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4" name="Right Triangle 13"/>
          <p:cNvSpPr/>
          <p:nvPr/>
        </p:nvSpPr>
        <p:spPr>
          <a:xfrm rot="5400000">
            <a:off x="2867769" y="3030601"/>
            <a:ext cx="653380" cy="653380"/>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5" name="Right Triangle 14"/>
          <p:cNvSpPr/>
          <p:nvPr/>
        </p:nvSpPr>
        <p:spPr>
          <a:xfrm rot="5400000">
            <a:off x="2863155" y="3892899"/>
            <a:ext cx="653380" cy="653380"/>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6" name="TextBox 15"/>
          <p:cNvSpPr txBox="1"/>
          <p:nvPr/>
        </p:nvSpPr>
        <p:spPr>
          <a:xfrm>
            <a:off x="2834283" y="1275606"/>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2834283" y="2129135"/>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834283" y="3001714"/>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834283" y="3874293"/>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559944" y="1392862"/>
            <a:ext cx="4693990"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Linux Environment Variable</a:t>
            </a:r>
            <a:endParaRPr lang="ko-KR" altLang="en-US" b="1" u="sng" dirty="0">
              <a:solidFill>
                <a:schemeClr val="accent1"/>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3361693" y="2252184"/>
            <a:ext cx="4892242" cy="584775"/>
            <a:chOff x="695753" y="3362252"/>
            <a:chExt cx="2146647" cy="584775"/>
          </a:xfrm>
        </p:grpSpPr>
        <p:sp>
          <p:nvSpPr>
            <p:cNvPr id="24" name="TextBox 23"/>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95753" y="3362252"/>
              <a:ext cx="2059657" cy="584775"/>
            </a:xfrm>
            <a:prstGeom prst="rect">
              <a:avLst/>
            </a:prstGeom>
            <a:noFill/>
          </p:spPr>
          <p:txBody>
            <a:bodyPr wrap="square" rtlCol="0">
              <a:spAutoFit/>
            </a:bodyPr>
            <a:lstStyle/>
            <a:p>
              <a:pPr algn="ctr"/>
              <a:r>
                <a:rPr lang="en-US" altLang="ko-KR" sz="3200" b="1" u="sng" dirty="0">
                  <a:latin typeface="Times New Roman" panose="02020603050405020304" pitchFamily="18" charset="0"/>
                  <a:cs typeface="Times New Roman" panose="02020603050405020304" pitchFamily="18" charset="0"/>
                </a:rPr>
                <a:t>Linux File Permissions</a:t>
              </a:r>
              <a:endParaRPr lang="ko-KR" altLang="en-US" sz="3600" b="1" u="sng"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3559944" y="3112672"/>
            <a:ext cx="4693990" cy="523220"/>
            <a:chOff x="782743" y="3362835"/>
            <a:chExt cx="2059657" cy="523220"/>
          </a:xfrm>
        </p:grpSpPr>
        <p:sp>
          <p:nvSpPr>
            <p:cNvPr id="27" name="TextBox 26"/>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782743" y="3362835"/>
              <a:ext cx="2059657"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Managing File System</a:t>
              </a:r>
              <a:endParaRPr lang="ko-KR" altLang="en-US" sz="2800" b="1" u="sng" dirty="0">
                <a:solidFill>
                  <a:schemeClr val="accent3"/>
                </a:solidFill>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3559944" y="3972576"/>
            <a:ext cx="4693990" cy="584775"/>
            <a:chOff x="782743" y="3362835"/>
            <a:chExt cx="2059657" cy="584775"/>
          </a:xfrm>
        </p:grpSpPr>
        <p:sp>
          <p:nvSpPr>
            <p:cNvPr id="30" name="TextBox 29"/>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782743" y="3362835"/>
              <a:ext cx="2059657"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Working with Editors</a:t>
              </a:r>
              <a:endParaRPr lang="ko-KR" altLang="en-US" sz="3200" b="1" u="sng" dirty="0">
                <a:solidFill>
                  <a:schemeClr val="accent4"/>
                </a:solidFill>
                <a:latin typeface="Times New Roman" panose="02020603050405020304" pitchFamily="18" charset="0"/>
                <a:cs typeface="Times New Roman" panose="02020603050405020304" pitchFamily="18" charset="0"/>
              </a:endParaRPr>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spTree>
    <p:extLst>
      <p:ext uri="{BB962C8B-B14F-4D97-AF65-F5344CB8AC3E}">
        <p14:creationId xmlns:p14="http://schemas.microsoft.com/office/powerpoint/2010/main" val="2034499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p:cNvPicPr>
            <a:picLocks noChangeAspect="1"/>
          </p:cNvPicPr>
          <p:nvPr/>
        </p:nvPicPr>
        <p:blipFill>
          <a:blip r:embed="rId2" cstate="print"/>
          <a:stretch>
            <a:fillRect/>
          </a:stretch>
        </p:blipFill>
        <p:spPr>
          <a:xfrm>
            <a:off x="16218" y="51470"/>
            <a:ext cx="8516222" cy="2283718"/>
          </a:xfrm>
          <a:prstGeom prst="rect">
            <a:avLst/>
          </a:prstGeom>
        </p:spPr>
      </p:pic>
      <p:pic>
        <p:nvPicPr>
          <p:cNvPr id="4" name="Picture 3"/>
          <p:cNvPicPr>
            <a:picLocks noChangeAspect="1"/>
          </p:cNvPicPr>
          <p:nvPr/>
        </p:nvPicPr>
        <p:blipFill>
          <a:blip r:embed="rId3" cstate="print"/>
          <a:stretch>
            <a:fillRect/>
          </a:stretch>
        </p:blipFill>
        <p:spPr>
          <a:xfrm>
            <a:off x="16218" y="2514332"/>
            <a:ext cx="8516222" cy="2449908"/>
          </a:xfrm>
          <a:prstGeom prst="rect">
            <a:avLst/>
          </a:prstGeom>
        </p:spPr>
      </p:pic>
    </p:spTree>
    <p:extLst>
      <p:ext uri="{BB962C8B-B14F-4D97-AF65-F5344CB8AC3E}">
        <p14:creationId xmlns:p14="http://schemas.microsoft.com/office/powerpoint/2010/main" val="122655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u="sng" dirty="0">
                <a:solidFill>
                  <a:schemeClr val="tx1"/>
                </a:solidFill>
              </a:rPr>
              <a:t>PIPES</a:t>
            </a:r>
          </a:p>
          <a:p>
            <a:pPr algn="l"/>
            <a:r>
              <a:rPr lang="en-GB" b="1" dirty="0">
                <a:solidFill>
                  <a:schemeClr val="tx1"/>
                </a:solidFill>
              </a:rPr>
              <a:t>Sometimes, you need to send the output of one command to the input of another command.</a:t>
            </a:r>
            <a:br>
              <a:rPr lang="en-GB" b="1" dirty="0">
                <a:solidFill>
                  <a:schemeClr val="tx1"/>
                </a:solidFill>
              </a:rPr>
            </a:br>
            <a:r>
              <a:rPr lang="en-GB" b="1" dirty="0">
                <a:solidFill>
                  <a:schemeClr val="tx1"/>
                </a:solidFill>
              </a:rPr>
              <a:t>This is possible using redirection, but Pipe is best option to do this.</a:t>
            </a:r>
          </a:p>
          <a:p>
            <a:pPr algn="l"/>
            <a:br>
              <a:rPr lang="en-GB" b="1" dirty="0">
                <a:solidFill>
                  <a:schemeClr val="tx1"/>
                </a:solidFill>
              </a:rPr>
            </a:br>
            <a:endParaRPr lang="en-GB" b="1" dirty="0">
              <a:solidFill>
                <a:schemeClr val="tx1"/>
              </a:solidFill>
            </a:endParaRPr>
          </a:p>
        </p:txBody>
      </p:sp>
      <p:pic>
        <p:nvPicPr>
          <p:cNvPr id="1026" name="Picture 2"/>
          <p:cNvPicPr>
            <a:picLocks noChangeAspect="1" noChangeArrowheads="1"/>
          </p:cNvPicPr>
          <p:nvPr/>
        </p:nvPicPr>
        <p:blipFill>
          <a:blip r:embed="rId2" cstate="print"/>
          <a:srcRect/>
          <a:stretch>
            <a:fillRect/>
          </a:stretch>
        </p:blipFill>
        <p:spPr bwMode="auto">
          <a:xfrm>
            <a:off x="0" y="771550"/>
            <a:ext cx="8172400" cy="4104456"/>
          </a:xfrm>
          <a:prstGeom prst="rect">
            <a:avLst/>
          </a:prstGeom>
          <a:noFill/>
          <a:ln w="9525">
            <a:noFill/>
            <a:miter lim="800000"/>
            <a:headEnd/>
            <a:tailEnd/>
          </a:ln>
        </p:spPr>
      </p:pic>
    </p:spTree>
    <p:extLst>
      <p:ext uri="{BB962C8B-B14F-4D97-AF65-F5344CB8AC3E}">
        <p14:creationId xmlns:p14="http://schemas.microsoft.com/office/powerpoint/2010/main" val="1636211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Instead of redirecting the output of a command to a </a:t>
            </a:r>
            <a:r>
              <a:rPr lang="en-GB" b="1" dirty="0" err="1">
                <a:solidFill>
                  <a:schemeClr val="tx1"/>
                </a:solidFill>
              </a:rPr>
              <a:t>fi</a:t>
            </a:r>
            <a:r>
              <a:rPr lang="en-GB" b="1" dirty="0">
                <a:solidFill>
                  <a:schemeClr val="tx1"/>
                </a:solidFill>
              </a:rPr>
              <a:t> le, you can redirect the output to another</a:t>
            </a:r>
            <a:br>
              <a:rPr lang="en-GB" b="1" dirty="0">
                <a:solidFill>
                  <a:schemeClr val="tx1"/>
                </a:solidFill>
              </a:rPr>
            </a:br>
            <a:r>
              <a:rPr lang="en-GB" b="1" dirty="0">
                <a:solidFill>
                  <a:schemeClr val="tx1"/>
                </a:solidFill>
              </a:rPr>
              <a:t>command. This process is called </a:t>
            </a:r>
            <a:r>
              <a:rPr lang="en-GB" b="1" i="1" dirty="0">
                <a:solidFill>
                  <a:schemeClr val="tx1"/>
                </a:solidFill>
              </a:rPr>
              <a:t>piping.</a:t>
            </a:r>
          </a:p>
          <a:p>
            <a:pPr algn="l"/>
            <a:r>
              <a:rPr lang="en-GB" b="1" dirty="0">
                <a:solidFill>
                  <a:schemeClr val="tx1"/>
                </a:solidFill>
              </a:rPr>
              <a:t>The pipe symbol often looks like a single vertical line in print (|). On a U.S. keyboard, it is usually</a:t>
            </a:r>
            <a:br>
              <a:rPr lang="en-GB" b="1" dirty="0">
                <a:solidFill>
                  <a:schemeClr val="tx1"/>
                </a:solidFill>
              </a:rPr>
            </a:br>
            <a:r>
              <a:rPr lang="en-GB" b="1" dirty="0">
                <a:solidFill>
                  <a:schemeClr val="tx1"/>
                </a:solidFill>
              </a:rPr>
              <a:t>on the same key as the backslash (\). The pipe is put between the commands to redirect</a:t>
            </a:r>
            <a:br>
              <a:rPr lang="en-GB" b="1" dirty="0">
                <a:solidFill>
                  <a:schemeClr val="tx1"/>
                </a:solidFill>
              </a:rPr>
            </a:br>
            <a:r>
              <a:rPr lang="en-GB" b="1" dirty="0">
                <a:solidFill>
                  <a:schemeClr val="tx1"/>
                </a:solidFill>
              </a:rPr>
              <a:t>the output from one to the other:</a:t>
            </a:r>
            <a:br>
              <a:rPr lang="en-GB" b="1" dirty="0">
                <a:solidFill>
                  <a:schemeClr val="tx1"/>
                </a:solidFill>
              </a:rPr>
            </a:br>
            <a:r>
              <a:rPr lang="en-GB" b="1" dirty="0">
                <a:solidFill>
                  <a:schemeClr val="tx1"/>
                </a:solidFill>
              </a:rPr>
              <a:t>command1 | command2 </a:t>
            </a:r>
          </a:p>
          <a:p>
            <a:pPr algn="l"/>
            <a:r>
              <a:rPr lang="en-GB" b="1" dirty="0">
                <a:solidFill>
                  <a:schemeClr val="tx1"/>
                </a:solidFill>
              </a:rPr>
              <a:t>Don’t think of piping as running two commands back to back. The Linux system actually</a:t>
            </a:r>
            <a:br>
              <a:rPr lang="en-GB" b="1" dirty="0">
                <a:solidFill>
                  <a:schemeClr val="tx1"/>
                </a:solidFill>
              </a:rPr>
            </a:br>
            <a:r>
              <a:rPr lang="en-GB" b="1" dirty="0">
                <a:solidFill>
                  <a:schemeClr val="tx1"/>
                </a:solidFill>
              </a:rPr>
              <a:t>runs both commands at the same time, linking them together internally in the system. As</a:t>
            </a:r>
            <a:br>
              <a:rPr lang="en-GB" b="1" dirty="0">
                <a:solidFill>
                  <a:schemeClr val="tx1"/>
                </a:solidFill>
              </a:rPr>
            </a:br>
            <a:r>
              <a:rPr lang="en-GB" b="1" dirty="0">
                <a:solidFill>
                  <a:schemeClr val="tx1"/>
                </a:solidFill>
              </a:rPr>
              <a:t>the first command produces output, it’s sent immediately to the second command. No intermediate files or buffer </a:t>
            </a:r>
          </a:p>
          <a:p>
            <a:pPr algn="l"/>
            <a:r>
              <a:rPr lang="en-GB" b="1" dirty="0">
                <a:solidFill>
                  <a:schemeClr val="tx1"/>
                </a:solidFill>
              </a:rPr>
              <a:t>areas are used to transfer the data. </a:t>
            </a:r>
          </a:p>
          <a:p>
            <a:pPr algn="l"/>
            <a:br>
              <a:rPr lang="en-GB" b="1" dirty="0">
                <a:solidFill>
                  <a:schemeClr val="tx1"/>
                </a:solidFill>
              </a:rPr>
            </a:br>
            <a:br>
              <a:rPr lang="en-GB" b="1" dirty="0">
                <a:solidFill>
                  <a:schemeClr val="tx1"/>
                </a:solidFill>
              </a:rPr>
            </a:br>
            <a:r>
              <a:rPr lang="en-GB" b="1" dirty="0">
                <a:solidFill>
                  <a:schemeClr val="tx1"/>
                </a:solidFill>
              </a:rPr>
              <a:t> </a:t>
            </a:r>
            <a:br>
              <a:rPr lang="en-GB" b="1" dirty="0">
                <a:solidFill>
                  <a:schemeClr val="tx1"/>
                </a:solidFill>
              </a:rPr>
            </a:br>
            <a:endParaRPr lang="en-US" b="1" dirty="0">
              <a:solidFill>
                <a:schemeClr val="tx1"/>
              </a:solidFill>
            </a:endParaRPr>
          </a:p>
        </p:txBody>
      </p:sp>
      <p:pic>
        <p:nvPicPr>
          <p:cNvPr id="2050" name="Picture 2"/>
          <p:cNvPicPr>
            <a:picLocks noChangeAspect="1" noChangeArrowheads="1"/>
          </p:cNvPicPr>
          <p:nvPr/>
        </p:nvPicPr>
        <p:blipFill>
          <a:blip r:embed="rId2" cstate="print"/>
          <a:srcRect/>
          <a:stretch>
            <a:fillRect/>
          </a:stretch>
        </p:blipFill>
        <p:spPr bwMode="auto">
          <a:xfrm>
            <a:off x="0" y="2427734"/>
            <a:ext cx="8100392" cy="2465606"/>
          </a:xfrm>
          <a:prstGeom prst="rect">
            <a:avLst/>
          </a:prstGeom>
          <a:noFill/>
          <a:ln w="9525">
            <a:noFill/>
            <a:miter lim="800000"/>
            <a:headEnd/>
            <a:tailEnd/>
          </a:ln>
        </p:spPr>
      </p:pic>
      <p:sp>
        <p:nvSpPr>
          <p:cNvPr id="4" name="Rectangle 3"/>
          <p:cNvSpPr/>
          <p:nvPr/>
        </p:nvSpPr>
        <p:spPr>
          <a:xfrm>
            <a:off x="0" y="1203598"/>
            <a:ext cx="20517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55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piping feature operates in real time.</a:t>
            </a:r>
          </a:p>
          <a:p>
            <a:pPr algn="l"/>
            <a:r>
              <a:rPr lang="en-GB" b="1" dirty="0">
                <a:solidFill>
                  <a:schemeClr val="tx1"/>
                </a:solidFill>
              </a:rPr>
              <a:t>There’s no limit to the number of pipes you can use in a command. You can continue piping the output of commands to other commands to refine your operation. </a:t>
            </a:r>
          </a:p>
          <a:p>
            <a:pPr algn="l"/>
            <a:br>
              <a:rPr lang="en-GB" b="1" dirty="0">
                <a:solidFill>
                  <a:schemeClr val="tx1"/>
                </a:solidFill>
              </a:rPr>
            </a:br>
            <a:r>
              <a:rPr lang="en-GB" b="1" dirty="0">
                <a:solidFill>
                  <a:schemeClr val="tx1"/>
                </a:solidFill>
              </a:rPr>
              <a:t>To get even fancier, you can use redirection along with piping to save your output to a file:</a:t>
            </a:r>
          </a:p>
          <a:p>
            <a:pPr algn="l"/>
            <a:r>
              <a:rPr lang="en-GB" b="1" dirty="0">
                <a:solidFill>
                  <a:schemeClr val="tx1"/>
                </a:solidFill>
              </a:rPr>
              <a:t>#The rpm command manages the software packages installed on systems using the Red Hat</a:t>
            </a:r>
            <a:br>
              <a:rPr lang="en-GB" b="1" dirty="0">
                <a:solidFill>
                  <a:schemeClr val="tx1"/>
                </a:solidFill>
              </a:rPr>
            </a:br>
            <a:r>
              <a:rPr lang="en-GB" b="1" dirty="0">
                <a:solidFill>
                  <a:schemeClr val="tx1"/>
                </a:solidFill>
              </a:rPr>
              <a:t>Package Management system (RPM). </a:t>
            </a:r>
            <a:br>
              <a:rPr lang="en-GB" b="1" dirty="0">
                <a:solidFill>
                  <a:schemeClr val="tx1"/>
                </a:solidFill>
              </a:rPr>
            </a:br>
            <a:r>
              <a:rPr lang="en-GB" b="1" dirty="0">
                <a:solidFill>
                  <a:schemeClr val="tx1"/>
                </a:solidFill>
              </a:rPr>
              <a:t>$ rpm -</a:t>
            </a:r>
            <a:r>
              <a:rPr lang="en-GB" b="1" dirty="0" err="1">
                <a:solidFill>
                  <a:schemeClr val="tx1"/>
                </a:solidFill>
              </a:rPr>
              <a:t>qa</a:t>
            </a:r>
            <a:r>
              <a:rPr lang="en-GB" b="1" dirty="0">
                <a:solidFill>
                  <a:schemeClr val="tx1"/>
                </a:solidFill>
              </a:rPr>
              <a:t> | sort &gt; </a:t>
            </a:r>
            <a:r>
              <a:rPr lang="en-GB" b="1" dirty="0" err="1">
                <a:solidFill>
                  <a:schemeClr val="tx1"/>
                </a:solidFill>
              </a:rPr>
              <a:t>rpm.list</a:t>
            </a:r>
            <a:br>
              <a:rPr lang="en-GB" b="1" dirty="0">
                <a:solidFill>
                  <a:schemeClr val="tx1"/>
                </a:solidFill>
              </a:rPr>
            </a:br>
            <a:r>
              <a:rPr lang="en-GB" b="1" dirty="0">
                <a:solidFill>
                  <a:schemeClr val="tx1"/>
                </a:solidFill>
              </a:rPr>
              <a:t>$ more </a:t>
            </a:r>
            <a:r>
              <a:rPr lang="en-GB" b="1" dirty="0" err="1">
                <a:solidFill>
                  <a:schemeClr val="tx1"/>
                </a:solidFill>
              </a:rPr>
              <a:t>rpm.list</a:t>
            </a:r>
            <a:r>
              <a:rPr lang="en-GB" b="1" dirty="0">
                <a:solidFill>
                  <a:schemeClr val="tx1"/>
                </a:solidFill>
              </a:rPr>
              <a:t> </a:t>
            </a:r>
            <a:br>
              <a:rPr lang="en-GB" b="1" dirty="0">
                <a:solidFill>
                  <a:schemeClr val="tx1"/>
                </a:solidFill>
              </a:rPr>
            </a:br>
            <a:r>
              <a:rPr lang="en-GB" b="1" dirty="0">
                <a:solidFill>
                  <a:schemeClr val="tx1"/>
                </a:solidFill>
              </a:rPr>
              <a:t> </a:t>
            </a:r>
          </a:p>
          <a:p>
            <a:pPr algn="l"/>
            <a:r>
              <a:rPr lang="en-GB" b="1" dirty="0">
                <a:solidFill>
                  <a:schemeClr val="tx1"/>
                </a:solidFill>
              </a:rPr>
              <a:t>By far one of the most popular uses of piping is piping the results of commands that produce long output to the more </a:t>
            </a:r>
          </a:p>
          <a:p>
            <a:pPr algn="l"/>
            <a:r>
              <a:rPr lang="en-GB" b="1" dirty="0">
                <a:solidFill>
                  <a:schemeClr val="tx1"/>
                </a:solidFill>
              </a:rPr>
              <a:t>command. When we have long list of output, then to see part of output we use more, so this pipe option will work fine here</a:t>
            </a:r>
          </a:p>
          <a:p>
            <a:pPr algn="l"/>
            <a:r>
              <a:rPr lang="en-GB" b="1" dirty="0">
                <a:solidFill>
                  <a:schemeClr val="tx1"/>
                </a:solidFill>
              </a:rPr>
              <a:t>As we will put Pipe and then more to the output.</a:t>
            </a:r>
          </a:p>
          <a:p>
            <a:pPr algn="l"/>
            <a:br>
              <a:rPr lang="en-GB" b="1" dirty="0">
                <a:solidFill>
                  <a:schemeClr val="tx1"/>
                </a:solidFill>
              </a:rPr>
            </a:br>
            <a:endParaRPr lang="en-GB" b="1" dirty="0">
              <a:solidFill>
                <a:schemeClr val="tx1"/>
              </a:solidFill>
            </a:endParaRPr>
          </a:p>
          <a:p>
            <a:pPr algn="l"/>
            <a:br>
              <a:rPr lang="en-GB" b="1" dirty="0">
                <a:solidFill>
                  <a:schemeClr val="tx1"/>
                </a:solidFill>
              </a:rPr>
            </a:br>
            <a:endParaRPr lang="en-US" b="1" dirty="0">
              <a:solidFill>
                <a:schemeClr val="tx1"/>
              </a:solidFill>
            </a:endParaRPr>
          </a:p>
        </p:txBody>
      </p:sp>
      <p:sp>
        <p:nvSpPr>
          <p:cNvPr id="3" name="Rectangle 2"/>
          <p:cNvSpPr/>
          <p:nvPr/>
        </p:nvSpPr>
        <p:spPr>
          <a:xfrm>
            <a:off x="0" y="1707654"/>
            <a:ext cx="233975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2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Here Total list of files are 2276 , just to see first part of output we are using more.</a:t>
            </a:r>
            <a:endParaRPr lang="en-US" b="1"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1747838" y="366713"/>
            <a:ext cx="5648325" cy="4410075"/>
          </a:xfrm>
          <a:prstGeom prst="rect">
            <a:avLst/>
          </a:prstGeom>
          <a:noFill/>
          <a:ln w="9525">
            <a:noFill/>
            <a:miter lim="800000"/>
            <a:headEnd/>
            <a:tailEnd/>
          </a:ln>
        </p:spPr>
      </p:pic>
    </p:spTree>
    <p:extLst>
      <p:ext uri="{BB962C8B-B14F-4D97-AF65-F5344CB8AC3E}">
        <p14:creationId xmlns:p14="http://schemas.microsoft.com/office/powerpoint/2010/main" val="279971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u="sng" dirty="0">
                <a:solidFill>
                  <a:schemeClr val="tx1"/>
                </a:solidFill>
              </a:rPr>
              <a:t>PERFORMING MATH </a:t>
            </a:r>
            <a:br>
              <a:rPr lang="en-US" dirty="0">
                <a:solidFill>
                  <a:schemeClr val="tx1"/>
                </a:solidFill>
              </a:rPr>
            </a:br>
            <a:r>
              <a:rPr lang="en-GB" dirty="0">
                <a:solidFill>
                  <a:schemeClr val="tx1"/>
                </a:solidFill>
              </a:rPr>
              <a:t>There are two different ways</a:t>
            </a:r>
            <a:br>
              <a:rPr lang="en-GB" dirty="0">
                <a:solidFill>
                  <a:schemeClr val="tx1"/>
                </a:solidFill>
              </a:rPr>
            </a:br>
            <a:r>
              <a:rPr lang="en-GB" dirty="0">
                <a:solidFill>
                  <a:schemeClr val="tx1"/>
                </a:solidFill>
              </a:rPr>
              <a:t>to perform mathematical operations in your shell scripts. </a:t>
            </a:r>
          </a:p>
          <a:p>
            <a:pPr algn="l"/>
            <a:r>
              <a:rPr lang="en-GB" dirty="0">
                <a:solidFill>
                  <a:schemeClr val="tx1"/>
                </a:solidFill>
              </a:rPr>
              <a:t>1- </a:t>
            </a:r>
            <a:r>
              <a:rPr lang="en-US" dirty="0">
                <a:solidFill>
                  <a:schemeClr val="tx1"/>
                </a:solidFill>
              </a:rPr>
              <a:t>The </a:t>
            </a:r>
            <a:r>
              <a:rPr lang="en-US" dirty="0" err="1">
                <a:solidFill>
                  <a:schemeClr val="tx1"/>
                </a:solidFill>
              </a:rPr>
              <a:t>expr</a:t>
            </a:r>
            <a:r>
              <a:rPr lang="en-US" dirty="0">
                <a:solidFill>
                  <a:schemeClr val="tx1"/>
                </a:solidFill>
              </a:rPr>
              <a:t> command </a:t>
            </a:r>
            <a:br>
              <a:rPr lang="en-US" dirty="0">
                <a:solidFill>
                  <a:schemeClr val="tx1"/>
                </a:solidFill>
              </a:rPr>
            </a:br>
            <a:r>
              <a:rPr lang="en-US" dirty="0">
                <a:solidFill>
                  <a:schemeClr val="tx1"/>
                </a:solidFill>
              </a:rPr>
              <a:t>2- Using brackets </a:t>
            </a:r>
            <a:br>
              <a:rPr lang="en-US" dirty="0">
                <a:solidFill>
                  <a:schemeClr val="tx1"/>
                </a:solidFill>
              </a:rPr>
            </a:br>
            <a:r>
              <a:rPr lang="en-US" dirty="0">
                <a:solidFill>
                  <a:schemeClr val="tx1"/>
                </a:solidFill>
              </a:rPr>
              <a:t>1- The </a:t>
            </a:r>
            <a:r>
              <a:rPr lang="en-US" dirty="0" err="1">
                <a:solidFill>
                  <a:schemeClr val="tx1"/>
                </a:solidFill>
              </a:rPr>
              <a:t>expr</a:t>
            </a:r>
            <a:r>
              <a:rPr lang="en-US" dirty="0">
                <a:solidFill>
                  <a:schemeClr val="tx1"/>
                </a:solidFill>
              </a:rPr>
              <a:t> command</a:t>
            </a:r>
          </a:p>
          <a:p>
            <a:pPr algn="l"/>
            <a:r>
              <a:rPr lang="en-GB" dirty="0">
                <a:solidFill>
                  <a:schemeClr val="tx1"/>
                </a:solidFill>
              </a:rPr>
              <a:t>The Bourne shell provided a special command that was used for processing mathematical equations. The </a:t>
            </a:r>
            <a:r>
              <a:rPr lang="en-GB" dirty="0" err="1">
                <a:solidFill>
                  <a:schemeClr val="tx1"/>
                </a:solidFill>
              </a:rPr>
              <a:t>expr</a:t>
            </a:r>
            <a:r>
              <a:rPr lang="en-GB" dirty="0">
                <a:solidFill>
                  <a:schemeClr val="tx1"/>
                </a:solidFill>
              </a:rPr>
              <a:t> command allowed the processing of equations from the command line, but it is extremely clunky: </a:t>
            </a:r>
            <a:br>
              <a:rPr lang="en-GB" dirty="0">
                <a:solidFill>
                  <a:schemeClr val="tx1"/>
                </a:solidFill>
              </a:rPr>
            </a:br>
            <a:br>
              <a:rPr lang="en-GB" dirty="0">
                <a:solidFill>
                  <a:schemeClr val="tx1"/>
                </a:solidFill>
              </a:rPr>
            </a:br>
            <a:endParaRPr lang="en-US" dirty="0">
              <a:solidFill>
                <a:schemeClr val="tx1"/>
              </a:solidFill>
            </a:endParaRPr>
          </a:p>
        </p:txBody>
      </p:sp>
      <p:pic>
        <p:nvPicPr>
          <p:cNvPr id="4098" name="Picture 2"/>
          <p:cNvPicPr>
            <a:picLocks noChangeAspect="1" noChangeArrowheads="1"/>
          </p:cNvPicPr>
          <p:nvPr/>
        </p:nvPicPr>
        <p:blipFill>
          <a:blip r:embed="rId2" cstate="print"/>
          <a:srcRect/>
          <a:stretch>
            <a:fillRect/>
          </a:stretch>
        </p:blipFill>
        <p:spPr bwMode="auto">
          <a:xfrm>
            <a:off x="0" y="2067694"/>
            <a:ext cx="8064896" cy="1296144"/>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3363838"/>
            <a:ext cx="8100392" cy="1440160"/>
          </a:xfrm>
          <a:prstGeom prst="rect">
            <a:avLst/>
          </a:prstGeom>
          <a:noFill/>
          <a:ln w="9525">
            <a:noFill/>
            <a:miter lim="800000"/>
            <a:headEnd/>
            <a:tailEnd/>
          </a:ln>
        </p:spPr>
      </p:pic>
    </p:spTree>
    <p:extLst>
      <p:ext uri="{BB962C8B-B14F-4D97-AF65-F5344CB8AC3E}">
        <p14:creationId xmlns:p14="http://schemas.microsoft.com/office/powerpoint/2010/main" val="349362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1995686"/>
            <a:ext cx="8100392" cy="1297111"/>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0" y="123478"/>
            <a:ext cx="8100392" cy="1584176"/>
          </a:xfrm>
          <a:prstGeom prst="rect">
            <a:avLst/>
          </a:prstGeom>
          <a:noFill/>
          <a:ln w="9525">
            <a:noFill/>
            <a:miter lim="800000"/>
            <a:headEnd/>
            <a:tailEnd/>
          </a:ln>
        </p:spPr>
      </p:pic>
    </p:spTree>
    <p:extLst>
      <p:ext uri="{BB962C8B-B14F-4D97-AF65-F5344CB8AC3E}">
        <p14:creationId xmlns:p14="http://schemas.microsoft.com/office/powerpoint/2010/main" val="2908973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0" y="0"/>
            <a:ext cx="8244408" cy="2411676"/>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2859782"/>
            <a:ext cx="8316416" cy="1571625"/>
          </a:xfrm>
          <a:prstGeom prst="rect">
            <a:avLst/>
          </a:prstGeom>
          <a:noFill/>
          <a:ln w="9525">
            <a:noFill/>
            <a:miter lim="800000"/>
            <a:headEnd/>
            <a:tailEnd/>
          </a:ln>
        </p:spPr>
      </p:pic>
    </p:spTree>
    <p:extLst>
      <p:ext uri="{BB962C8B-B14F-4D97-AF65-F5344CB8AC3E}">
        <p14:creationId xmlns:p14="http://schemas.microsoft.com/office/powerpoint/2010/main" val="1391871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0" y="0"/>
            <a:ext cx="8820472" cy="4155926"/>
          </a:xfrm>
          <a:prstGeom prst="rect">
            <a:avLst/>
          </a:prstGeom>
          <a:noFill/>
          <a:ln w="9525">
            <a:noFill/>
            <a:miter lim="800000"/>
            <a:headEnd/>
            <a:tailEnd/>
          </a:ln>
        </p:spPr>
      </p:pic>
    </p:spTree>
    <p:extLst>
      <p:ext uri="{BB962C8B-B14F-4D97-AF65-F5344CB8AC3E}">
        <p14:creationId xmlns:p14="http://schemas.microsoft.com/office/powerpoint/2010/main" val="2067500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b="1" dirty="0">
              <a:solidFill>
                <a:schemeClr val="tx1"/>
              </a:solidFill>
            </a:endParaRPr>
          </a:p>
          <a:p>
            <a:pPr algn="l"/>
            <a:r>
              <a:rPr lang="en-GB" b="1" dirty="0">
                <a:solidFill>
                  <a:schemeClr val="tx1"/>
                </a:solidFill>
              </a:rPr>
              <a:t>ARG1 | ARG2 Returns ARG1 if neither argument is null or zero; otherwise, returns ARG2 </a:t>
            </a:r>
            <a:br>
              <a:rPr lang="en-GB" dirty="0"/>
            </a:b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 y="1009650"/>
            <a:ext cx="8964488" cy="3124200"/>
          </a:xfrm>
          <a:prstGeom prst="rect">
            <a:avLst/>
          </a:prstGeom>
          <a:noFill/>
          <a:ln w="9525">
            <a:noFill/>
            <a:miter lim="800000"/>
            <a:headEnd/>
            <a:tailEnd/>
          </a:ln>
        </p:spPr>
      </p:pic>
    </p:spTree>
    <p:extLst>
      <p:ext uri="{BB962C8B-B14F-4D97-AF65-F5344CB8AC3E}">
        <p14:creationId xmlns:p14="http://schemas.microsoft.com/office/powerpoint/2010/main" val="424979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3" name="Title 2"/>
          <p:cNvSpPr txBox="1">
            <a:spLocks/>
          </p:cNvSpPr>
          <p:nvPr/>
        </p:nvSpPr>
        <p:spPr>
          <a:xfrm>
            <a:off x="2771800" y="267494"/>
            <a:ext cx="5645199"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latin typeface="Times New Roman" panose="02020603050405020304" pitchFamily="18" charset="0"/>
              <a:cs typeface="Times New Roman" panose="02020603050405020304" pitchFamily="18" charset="0"/>
            </a:endParaRPr>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Rectangle 6"/>
          <p:cNvSpPr/>
          <p:nvPr/>
        </p:nvSpPr>
        <p:spPr>
          <a:xfrm>
            <a:off x="2872383" y="1309514"/>
            <a:ext cx="5544616" cy="648073"/>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9" name="Rectangle 8"/>
          <p:cNvSpPr/>
          <p:nvPr/>
        </p:nvSpPr>
        <p:spPr>
          <a:xfrm>
            <a:off x="2872383" y="2173610"/>
            <a:ext cx="5544616" cy="648073"/>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Rectangle 9"/>
          <p:cNvSpPr/>
          <p:nvPr/>
        </p:nvSpPr>
        <p:spPr>
          <a:xfrm>
            <a:off x="2872383" y="3037706"/>
            <a:ext cx="5544616" cy="648073"/>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1" name="Rectangle 10"/>
          <p:cNvSpPr/>
          <p:nvPr/>
        </p:nvSpPr>
        <p:spPr>
          <a:xfrm>
            <a:off x="2872383" y="3901802"/>
            <a:ext cx="5544616" cy="648073"/>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8" name="Right Triangle 7"/>
          <p:cNvSpPr/>
          <p:nvPr/>
        </p:nvSpPr>
        <p:spPr>
          <a:xfrm rot="5400000">
            <a:off x="2876997" y="1306005"/>
            <a:ext cx="653380" cy="653380"/>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3" name="Right Triangle 12"/>
          <p:cNvSpPr/>
          <p:nvPr/>
        </p:nvSpPr>
        <p:spPr>
          <a:xfrm rot="5400000">
            <a:off x="2872383" y="2168303"/>
            <a:ext cx="653380" cy="653380"/>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4" name="Right Triangle 13"/>
          <p:cNvSpPr/>
          <p:nvPr/>
        </p:nvSpPr>
        <p:spPr>
          <a:xfrm rot="5400000">
            <a:off x="2867769" y="3030601"/>
            <a:ext cx="653380" cy="653380"/>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5" name="Right Triangle 14"/>
          <p:cNvSpPr/>
          <p:nvPr/>
        </p:nvSpPr>
        <p:spPr>
          <a:xfrm rot="5400000">
            <a:off x="2863155" y="3892899"/>
            <a:ext cx="653380" cy="653380"/>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6" name="TextBox 15"/>
          <p:cNvSpPr txBox="1"/>
          <p:nvPr/>
        </p:nvSpPr>
        <p:spPr>
          <a:xfrm>
            <a:off x="2834283" y="1275606"/>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1</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2834283" y="2129135"/>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2</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834283" y="3001714"/>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3</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834283" y="3874293"/>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4</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559944" y="1392862"/>
            <a:ext cx="4693990" cy="800219"/>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Shell Scripting Basics</a:t>
            </a:r>
            <a:r>
              <a:rPr lang="en-US" b="1" u="sng" dirty="0">
                <a:latin typeface="Times New Roman" panose="02020603050405020304" pitchFamily="18" charset="0"/>
                <a:cs typeface="Times New Roman" panose="02020603050405020304" pitchFamily="18" charset="0"/>
              </a:rPr>
              <a:t> </a:t>
            </a:r>
            <a:br>
              <a:rPr lang="en-US" b="1" u="sng" dirty="0">
                <a:latin typeface="Times New Roman" panose="02020603050405020304" pitchFamily="18" charset="0"/>
                <a:cs typeface="Times New Roman" panose="02020603050405020304" pitchFamily="18" charset="0"/>
              </a:rPr>
            </a:br>
            <a:endParaRPr lang="ko-KR" altLang="en-US" b="1" u="sng" dirty="0">
              <a:solidFill>
                <a:schemeClr val="accent1"/>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3361693" y="2252184"/>
            <a:ext cx="4892242" cy="954107"/>
            <a:chOff x="695753" y="3362252"/>
            <a:chExt cx="2146647" cy="954107"/>
          </a:xfrm>
        </p:grpSpPr>
        <p:sp>
          <p:nvSpPr>
            <p:cNvPr id="24" name="TextBox 23"/>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95753" y="3362252"/>
              <a:ext cx="2059657"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Basic Script Building </a:t>
              </a:r>
              <a:br>
                <a:rPr lang="en-US" sz="2800" b="1" u="sng" dirty="0">
                  <a:latin typeface="Times New Roman" panose="02020603050405020304" pitchFamily="18" charset="0"/>
                  <a:cs typeface="Times New Roman" panose="02020603050405020304" pitchFamily="18" charset="0"/>
                </a:rPr>
              </a:br>
              <a:endParaRPr lang="ko-KR" altLang="en-US" sz="2800" b="1" u="sng"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3559944" y="3112672"/>
            <a:ext cx="4693990" cy="954107"/>
            <a:chOff x="782743" y="3362835"/>
            <a:chExt cx="2059657" cy="954107"/>
          </a:xfrm>
        </p:grpSpPr>
        <p:sp>
          <p:nvSpPr>
            <p:cNvPr id="27" name="TextBox 26"/>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782743" y="3362835"/>
              <a:ext cx="2059657"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Using Structured Commands </a:t>
              </a:r>
              <a:br>
                <a:rPr lang="en-US" sz="2800" b="1" u="sng" dirty="0">
                  <a:latin typeface="Times New Roman" panose="02020603050405020304" pitchFamily="18" charset="0"/>
                  <a:cs typeface="Times New Roman" panose="02020603050405020304" pitchFamily="18" charset="0"/>
                </a:rPr>
              </a:br>
              <a:endParaRPr lang="ko-KR" altLang="en-US" sz="2800" b="1" u="sng" dirty="0">
                <a:solidFill>
                  <a:schemeClr val="accent3"/>
                </a:solidFill>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3559944" y="3972576"/>
            <a:ext cx="4693990" cy="523220"/>
            <a:chOff x="782743" y="3362835"/>
            <a:chExt cx="2059657" cy="523220"/>
          </a:xfrm>
        </p:grpSpPr>
        <p:sp>
          <p:nvSpPr>
            <p:cNvPr id="30" name="TextBox 29"/>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782743" y="3362835"/>
              <a:ext cx="2059657"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More Structured Commands </a:t>
              </a:r>
              <a:endParaRPr lang="ko-KR" altLang="en-US" sz="2800" b="1" u="sng" dirty="0">
                <a:solidFill>
                  <a:schemeClr val="accent4"/>
                </a:solidFill>
                <a:latin typeface="Times New Roman" panose="02020603050405020304" pitchFamily="18" charset="0"/>
                <a:cs typeface="Times New Roman" panose="02020603050405020304" pitchFamily="18" charset="0"/>
              </a:endParaRPr>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spTree>
    <p:extLst>
      <p:ext uri="{BB962C8B-B14F-4D97-AF65-F5344CB8AC3E}">
        <p14:creationId xmlns:p14="http://schemas.microsoft.com/office/powerpoint/2010/main" val="4033387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2- Using Bracket.</a:t>
            </a:r>
          </a:p>
          <a:p>
            <a:pPr algn="l"/>
            <a:r>
              <a:rPr lang="en-GB" b="1" dirty="0">
                <a:solidFill>
                  <a:schemeClr val="tx1"/>
                </a:solidFill>
              </a:rPr>
              <a:t>Can enclose the mathematical equation using a dollar sign and square brackets ($[ operation ]): </a:t>
            </a:r>
          </a:p>
          <a:p>
            <a:pPr algn="l"/>
            <a:br>
              <a:rPr lang="en-GB" b="1" dirty="0">
                <a:solidFill>
                  <a:schemeClr val="tx1"/>
                </a:solidFill>
              </a:rPr>
            </a:br>
            <a:endParaRPr lang="en-US" b="1" dirty="0">
              <a:solidFill>
                <a:schemeClr val="tx1"/>
              </a:solidFill>
            </a:endParaRPr>
          </a:p>
        </p:txBody>
      </p:sp>
      <p:pic>
        <p:nvPicPr>
          <p:cNvPr id="9219" name="Picture 3"/>
          <p:cNvPicPr>
            <a:picLocks noChangeAspect="1" noChangeArrowheads="1"/>
          </p:cNvPicPr>
          <p:nvPr/>
        </p:nvPicPr>
        <p:blipFill>
          <a:blip r:embed="rId2" cstate="print"/>
          <a:srcRect/>
          <a:stretch>
            <a:fillRect/>
          </a:stretch>
        </p:blipFill>
        <p:spPr bwMode="auto">
          <a:xfrm>
            <a:off x="0" y="483518"/>
            <a:ext cx="8028384" cy="1419225"/>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0" y="1923678"/>
            <a:ext cx="8064896" cy="1872208"/>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0" y="3795886"/>
            <a:ext cx="8100392" cy="1190625"/>
          </a:xfrm>
          <a:prstGeom prst="rect">
            <a:avLst/>
          </a:prstGeom>
          <a:noFill/>
          <a:ln w="9525">
            <a:noFill/>
            <a:miter lim="800000"/>
            <a:headEnd/>
            <a:tailEnd/>
          </a:ln>
        </p:spPr>
      </p:pic>
    </p:spTree>
    <p:extLst>
      <p:ext uri="{BB962C8B-B14F-4D97-AF65-F5344CB8AC3E}">
        <p14:creationId xmlns:p14="http://schemas.microsoft.com/office/powerpoint/2010/main" val="862831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A floating-point solution </a:t>
            </a:r>
            <a:br>
              <a:rPr lang="en-US" b="1" dirty="0">
                <a:solidFill>
                  <a:schemeClr val="tx1"/>
                </a:solidFill>
              </a:rPr>
            </a:br>
            <a:r>
              <a:rPr lang="en-US" b="1" dirty="0">
                <a:solidFill>
                  <a:schemeClr val="tx1"/>
                </a:solidFill>
              </a:rPr>
              <a:t>T</a:t>
            </a:r>
            <a:r>
              <a:rPr lang="en-GB" b="1" dirty="0">
                <a:solidFill>
                  <a:schemeClr val="tx1"/>
                </a:solidFill>
              </a:rPr>
              <a:t>he built-in bash calculator, called </a:t>
            </a:r>
            <a:r>
              <a:rPr lang="en-GB" b="1" dirty="0" err="1">
                <a:solidFill>
                  <a:schemeClr val="tx1"/>
                </a:solidFill>
              </a:rPr>
              <a:t>bc</a:t>
            </a:r>
            <a:r>
              <a:rPr lang="en-GB" b="1" dirty="0">
                <a:solidFill>
                  <a:schemeClr val="tx1"/>
                </a:solidFill>
              </a:rPr>
              <a:t>. </a:t>
            </a:r>
            <a:br>
              <a:rPr lang="en-GB" b="1" dirty="0">
                <a:solidFill>
                  <a:schemeClr val="tx1"/>
                </a:solidFill>
              </a:rPr>
            </a:br>
            <a:r>
              <a:rPr lang="en-GB" b="1" dirty="0">
                <a:solidFill>
                  <a:schemeClr val="tx1"/>
                </a:solidFill>
              </a:rPr>
              <a:t>The bash calculator is actually a programming language that allows you to enter </a:t>
            </a:r>
            <a:r>
              <a:rPr lang="en-GB" b="1" dirty="0" err="1">
                <a:solidFill>
                  <a:schemeClr val="tx1"/>
                </a:solidFill>
              </a:rPr>
              <a:t>floatingpoint</a:t>
            </a:r>
            <a:r>
              <a:rPr lang="en-GB" b="1" dirty="0">
                <a:solidFill>
                  <a:schemeClr val="tx1"/>
                </a:solidFill>
              </a:rPr>
              <a:t> expressions at a command line and then interprets the expressions, calculates them,</a:t>
            </a:r>
            <a:br>
              <a:rPr lang="en-GB" b="1" dirty="0">
                <a:solidFill>
                  <a:schemeClr val="tx1"/>
                </a:solidFill>
              </a:rPr>
            </a:br>
            <a:r>
              <a:rPr lang="en-GB" b="1" dirty="0">
                <a:solidFill>
                  <a:schemeClr val="tx1"/>
                </a:solidFill>
              </a:rPr>
              <a:t>and returns the result. The bash calculator recognizes these:</a:t>
            </a:r>
            <a:br>
              <a:rPr lang="en-GB" b="1" dirty="0">
                <a:solidFill>
                  <a:schemeClr val="tx1"/>
                </a:solidFill>
              </a:rPr>
            </a:br>
            <a:r>
              <a:rPr lang="en-GB" b="1" dirty="0">
                <a:solidFill>
                  <a:schemeClr val="tx1"/>
                </a:solidFill>
              </a:rPr>
              <a:t>■ Numbers (both integer and floating point)</a:t>
            </a:r>
            <a:br>
              <a:rPr lang="en-GB" b="1" dirty="0">
                <a:solidFill>
                  <a:schemeClr val="tx1"/>
                </a:solidFill>
              </a:rPr>
            </a:br>
            <a:r>
              <a:rPr lang="en-GB" b="1" dirty="0">
                <a:solidFill>
                  <a:schemeClr val="tx1"/>
                </a:solidFill>
              </a:rPr>
              <a:t>■ Variables (both simple variables and arrays)</a:t>
            </a:r>
            <a:br>
              <a:rPr lang="en-GB" b="1" dirty="0">
                <a:solidFill>
                  <a:schemeClr val="tx1"/>
                </a:solidFill>
              </a:rPr>
            </a:br>
            <a:r>
              <a:rPr lang="en-GB" b="1" dirty="0">
                <a:solidFill>
                  <a:schemeClr val="tx1"/>
                </a:solidFill>
              </a:rPr>
              <a:t>■ Comments (lines starting with a pound sign or the C language /* */ pair)</a:t>
            </a:r>
            <a:br>
              <a:rPr lang="en-GB" b="1" dirty="0">
                <a:solidFill>
                  <a:schemeClr val="tx1"/>
                </a:solidFill>
              </a:rPr>
            </a:br>
            <a:r>
              <a:rPr lang="en-GB" b="1" dirty="0">
                <a:solidFill>
                  <a:schemeClr val="tx1"/>
                </a:solidFill>
              </a:rPr>
              <a:t>■ Expressions</a:t>
            </a:r>
            <a:br>
              <a:rPr lang="en-GB" b="1" dirty="0">
                <a:solidFill>
                  <a:schemeClr val="tx1"/>
                </a:solidFill>
              </a:rPr>
            </a:br>
            <a:r>
              <a:rPr lang="en-GB" b="1" dirty="0">
                <a:solidFill>
                  <a:schemeClr val="tx1"/>
                </a:solidFill>
              </a:rPr>
              <a:t>■ Programming statements (such as if-then statements)</a:t>
            </a:r>
            <a:br>
              <a:rPr lang="en-GB" b="1" dirty="0">
                <a:solidFill>
                  <a:schemeClr val="tx1"/>
                </a:solidFill>
              </a:rPr>
            </a:br>
            <a:r>
              <a:rPr lang="en-GB" b="1" dirty="0">
                <a:solidFill>
                  <a:schemeClr val="tx1"/>
                </a:solidFill>
              </a:rPr>
              <a:t>■ Functions </a:t>
            </a:r>
          </a:p>
          <a:p>
            <a:pPr algn="l"/>
            <a:br>
              <a:rPr lang="en-GB" b="1" dirty="0">
                <a:solidFill>
                  <a:schemeClr val="tx1"/>
                </a:solidFill>
              </a:rPr>
            </a:br>
            <a:endParaRPr lang="en-US" b="1" dirty="0">
              <a:solidFill>
                <a:schemeClr val="tx1"/>
              </a:solidFill>
            </a:endParaRPr>
          </a:p>
        </p:txBody>
      </p:sp>
      <p:pic>
        <p:nvPicPr>
          <p:cNvPr id="10243" name="Picture 3"/>
          <p:cNvPicPr>
            <a:picLocks noChangeAspect="1" noChangeArrowheads="1"/>
          </p:cNvPicPr>
          <p:nvPr/>
        </p:nvPicPr>
        <p:blipFill>
          <a:blip r:embed="rId2" cstate="print"/>
          <a:srcRect/>
          <a:stretch>
            <a:fillRect/>
          </a:stretch>
        </p:blipFill>
        <p:spPr bwMode="auto">
          <a:xfrm>
            <a:off x="0" y="2427734"/>
            <a:ext cx="8201025" cy="1811462"/>
          </a:xfrm>
          <a:prstGeom prst="rect">
            <a:avLst/>
          </a:prstGeom>
          <a:noFill/>
          <a:ln w="9525">
            <a:noFill/>
            <a:miter lim="800000"/>
            <a:headEnd/>
            <a:tailEnd/>
          </a:ln>
        </p:spPr>
      </p:pic>
    </p:spTree>
    <p:extLst>
      <p:ext uri="{BB962C8B-B14F-4D97-AF65-F5344CB8AC3E}">
        <p14:creationId xmlns:p14="http://schemas.microsoft.com/office/powerpoint/2010/main" val="2817279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floating-point arithmetic is controlled by a built-in variable called </a:t>
            </a:r>
            <a:r>
              <a:rPr lang="en-GB" b="1" i="1" dirty="0">
                <a:solidFill>
                  <a:schemeClr val="tx1"/>
                </a:solidFill>
              </a:rPr>
              <a:t>scale</a:t>
            </a:r>
            <a:r>
              <a:rPr lang="en-GB" b="1" dirty="0">
                <a:solidFill>
                  <a:schemeClr val="tx1"/>
                </a:solidFill>
              </a:rPr>
              <a:t>. You must set</a:t>
            </a:r>
            <a:br>
              <a:rPr lang="en-GB" b="1" dirty="0">
                <a:solidFill>
                  <a:schemeClr val="tx1"/>
                </a:solidFill>
              </a:rPr>
            </a:br>
            <a:r>
              <a:rPr lang="en-GB" b="1" dirty="0">
                <a:solidFill>
                  <a:schemeClr val="tx1"/>
                </a:solidFill>
              </a:rPr>
              <a:t>this value to the desired number of decimal places you want in your answers, or you won’t</a:t>
            </a:r>
            <a:br>
              <a:rPr lang="en-GB" b="1" dirty="0">
                <a:solidFill>
                  <a:schemeClr val="tx1"/>
                </a:solidFill>
              </a:rPr>
            </a:br>
            <a:r>
              <a:rPr lang="en-GB" b="1" dirty="0">
                <a:solidFill>
                  <a:schemeClr val="tx1"/>
                </a:solidFill>
              </a:rPr>
              <a:t>get what you were looking for: </a:t>
            </a: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The -q command line parameter suppresses the lengthy welcome banner from the bash calculator. </a:t>
            </a: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After a variable value is defined, you can use the variable throughout the bash calculator</a:t>
            </a:r>
            <a:br>
              <a:rPr lang="en-GB" b="1" dirty="0">
                <a:solidFill>
                  <a:schemeClr val="tx1"/>
                </a:solidFill>
              </a:rPr>
            </a:br>
            <a:r>
              <a:rPr lang="en-GB" b="1" dirty="0">
                <a:solidFill>
                  <a:schemeClr val="tx1"/>
                </a:solidFill>
              </a:rPr>
              <a:t>session. The print statement allows you to print variables and numbers. </a:t>
            </a:r>
            <a:br>
              <a:rPr lang="en-GB" b="1" dirty="0">
                <a:solidFill>
                  <a:schemeClr val="tx1"/>
                </a:solidFill>
              </a:rPr>
            </a:br>
            <a:br>
              <a:rPr lang="en-GB" b="1" dirty="0">
                <a:solidFill>
                  <a:schemeClr val="tx1"/>
                </a:solidFill>
              </a:rPr>
            </a:br>
            <a:br>
              <a:rPr lang="en-GB" b="1" dirty="0">
                <a:solidFill>
                  <a:schemeClr val="tx1"/>
                </a:solidFill>
              </a:rPr>
            </a:br>
            <a:endParaRPr lang="en-US" b="1" dirty="0">
              <a:solidFill>
                <a:schemeClr val="tx1"/>
              </a:solidFill>
            </a:endParaRPr>
          </a:p>
        </p:txBody>
      </p:sp>
      <p:pic>
        <p:nvPicPr>
          <p:cNvPr id="11266" name="Picture 2"/>
          <p:cNvPicPr>
            <a:picLocks noChangeAspect="1" noChangeArrowheads="1"/>
          </p:cNvPicPr>
          <p:nvPr/>
        </p:nvPicPr>
        <p:blipFill>
          <a:blip r:embed="rId2" cstate="print"/>
          <a:srcRect/>
          <a:stretch>
            <a:fillRect/>
          </a:stretch>
        </p:blipFill>
        <p:spPr bwMode="auto">
          <a:xfrm>
            <a:off x="0" y="771551"/>
            <a:ext cx="8244408" cy="1656183"/>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0" y="2787774"/>
            <a:ext cx="8244408" cy="1295400"/>
          </a:xfrm>
          <a:prstGeom prst="rect">
            <a:avLst/>
          </a:prstGeom>
          <a:noFill/>
          <a:ln w="9525">
            <a:noFill/>
            <a:miter lim="800000"/>
            <a:headEnd/>
            <a:tailEnd/>
          </a:ln>
        </p:spPr>
      </p:pic>
    </p:spTree>
    <p:extLst>
      <p:ext uri="{BB962C8B-B14F-4D97-AF65-F5344CB8AC3E}">
        <p14:creationId xmlns:p14="http://schemas.microsoft.com/office/powerpoint/2010/main" val="38260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0" y="0"/>
            <a:ext cx="8244408" cy="149163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0" y="1563638"/>
            <a:ext cx="8244408" cy="628650"/>
          </a:xfrm>
          <a:prstGeom prst="rect">
            <a:avLst/>
          </a:prstGeom>
          <a:noFill/>
          <a:ln w="9525">
            <a:noFill/>
            <a:miter lim="800000"/>
            <a:headEnd/>
            <a:tailEnd/>
          </a:ln>
        </p:spPr>
      </p:pic>
      <p:pic>
        <p:nvPicPr>
          <p:cNvPr id="12292" name="Picture 4"/>
          <p:cNvPicPr>
            <a:picLocks noChangeAspect="1" noChangeArrowheads="1"/>
          </p:cNvPicPr>
          <p:nvPr/>
        </p:nvPicPr>
        <p:blipFill>
          <a:blip r:embed="rId4" cstate="print"/>
          <a:srcRect/>
          <a:stretch>
            <a:fillRect/>
          </a:stretch>
        </p:blipFill>
        <p:spPr bwMode="auto">
          <a:xfrm>
            <a:off x="0" y="2643758"/>
            <a:ext cx="8244408" cy="1047750"/>
          </a:xfrm>
          <a:prstGeom prst="rect">
            <a:avLst/>
          </a:prstGeom>
          <a:noFill/>
          <a:ln w="9525">
            <a:noFill/>
            <a:miter lim="800000"/>
            <a:headEnd/>
            <a:tailEnd/>
          </a:ln>
        </p:spPr>
      </p:pic>
      <p:pic>
        <p:nvPicPr>
          <p:cNvPr id="12293" name="Picture 5"/>
          <p:cNvPicPr>
            <a:picLocks noChangeAspect="1" noChangeArrowheads="1"/>
          </p:cNvPicPr>
          <p:nvPr/>
        </p:nvPicPr>
        <p:blipFill>
          <a:blip r:embed="rId5" cstate="print"/>
          <a:srcRect/>
          <a:stretch>
            <a:fillRect/>
          </a:stretch>
        </p:blipFill>
        <p:spPr bwMode="auto">
          <a:xfrm>
            <a:off x="0" y="3795886"/>
            <a:ext cx="8244408" cy="609600"/>
          </a:xfrm>
          <a:prstGeom prst="rect">
            <a:avLst/>
          </a:prstGeom>
          <a:noFill/>
          <a:ln w="9525">
            <a:noFill/>
            <a:miter lim="800000"/>
            <a:headEnd/>
            <a:tailEnd/>
          </a:ln>
        </p:spPr>
      </p:pic>
    </p:spTree>
    <p:extLst>
      <p:ext uri="{BB962C8B-B14F-4D97-AF65-F5344CB8AC3E}">
        <p14:creationId xmlns:p14="http://schemas.microsoft.com/office/powerpoint/2010/main" val="366556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a:t>
            </a:r>
            <a:r>
              <a:rPr lang="en-GB" b="1" dirty="0" err="1">
                <a:solidFill>
                  <a:schemeClr val="tx1"/>
                </a:solidFill>
              </a:rPr>
              <a:t>bc</a:t>
            </a:r>
            <a:r>
              <a:rPr lang="en-GB" b="1" dirty="0">
                <a:solidFill>
                  <a:schemeClr val="tx1"/>
                </a:solidFill>
              </a:rPr>
              <a:t> command recognizes input redirection, allowing</a:t>
            </a:r>
            <a:br>
              <a:rPr lang="en-GB" b="1" dirty="0">
                <a:solidFill>
                  <a:schemeClr val="tx1"/>
                </a:solidFill>
              </a:rPr>
            </a:br>
            <a:r>
              <a:rPr lang="en-GB" b="1" dirty="0">
                <a:solidFill>
                  <a:schemeClr val="tx1"/>
                </a:solidFill>
              </a:rPr>
              <a:t>you to redirect a </a:t>
            </a:r>
            <a:r>
              <a:rPr lang="en-GB" b="1" dirty="0" err="1">
                <a:solidFill>
                  <a:schemeClr val="tx1"/>
                </a:solidFill>
              </a:rPr>
              <a:t>fi</a:t>
            </a:r>
            <a:r>
              <a:rPr lang="en-GB" b="1" dirty="0">
                <a:solidFill>
                  <a:schemeClr val="tx1"/>
                </a:solidFill>
              </a:rPr>
              <a:t> le to the </a:t>
            </a:r>
            <a:r>
              <a:rPr lang="en-GB" b="1" dirty="0" err="1">
                <a:solidFill>
                  <a:schemeClr val="tx1"/>
                </a:solidFill>
              </a:rPr>
              <a:t>bc</a:t>
            </a:r>
            <a:r>
              <a:rPr lang="en-GB" b="1" dirty="0">
                <a:solidFill>
                  <a:schemeClr val="tx1"/>
                </a:solidFill>
              </a:rPr>
              <a:t> command for processing. However, this also can get confusing, because you’d need to </a:t>
            </a:r>
          </a:p>
          <a:p>
            <a:pPr algn="l"/>
            <a:r>
              <a:rPr lang="en-GB" b="1" dirty="0">
                <a:solidFill>
                  <a:schemeClr val="tx1"/>
                </a:solidFill>
              </a:rPr>
              <a:t>store your expressions in a file.</a:t>
            </a:r>
            <a:br>
              <a:rPr lang="en-GB" b="1" dirty="0">
                <a:solidFill>
                  <a:schemeClr val="tx1"/>
                </a:solidFill>
              </a:rPr>
            </a:br>
            <a:r>
              <a:rPr lang="en-GB" b="1" dirty="0">
                <a:solidFill>
                  <a:schemeClr val="tx1"/>
                </a:solidFill>
              </a:rPr>
              <a:t>The best method is to use inline input redirection, which allows you to redirect data</a:t>
            </a:r>
            <a:br>
              <a:rPr lang="en-GB" b="1" dirty="0">
                <a:solidFill>
                  <a:schemeClr val="tx1"/>
                </a:solidFill>
              </a:rPr>
            </a:br>
            <a:r>
              <a:rPr lang="en-GB" b="1" dirty="0">
                <a:solidFill>
                  <a:schemeClr val="tx1"/>
                </a:solidFill>
              </a:rPr>
              <a:t>directly from the command line. In the shell script, you assign the output to a variable:</a:t>
            </a:r>
            <a:br>
              <a:rPr lang="en-GB" b="1" dirty="0">
                <a:solidFill>
                  <a:schemeClr val="tx1"/>
                </a:solidFill>
              </a:rPr>
            </a:br>
            <a:r>
              <a:rPr lang="en-GB" b="1" dirty="0">
                <a:solidFill>
                  <a:schemeClr val="tx1"/>
                </a:solidFill>
              </a:rPr>
              <a:t>variable=$(</a:t>
            </a:r>
            <a:r>
              <a:rPr lang="en-GB" b="1" dirty="0" err="1">
                <a:solidFill>
                  <a:schemeClr val="tx1"/>
                </a:solidFill>
              </a:rPr>
              <a:t>bc</a:t>
            </a:r>
            <a:r>
              <a:rPr lang="en-GB" b="1" dirty="0">
                <a:solidFill>
                  <a:schemeClr val="tx1"/>
                </a:solidFill>
              </a:rPr>
              <a:t> &lt;&lt; EOF</a:t>
            </a:r>
            <a:br>
              <a:rPr lang="en-GB" b="1" dirty="0">
                <a:solidFill>
                  <a:schemeClr val="tx1"/>
                </a:solidFill>
              </a:rPr>
            </a:br>
            <a:r>
              <a:rPr lang="en-GB" b="1" dirty="0">
                <a:solidFill>
                  <a:schemeClr val="tx1"/>
                </a:solidFill>
              </a:rPr>
              <a:t>options</a:t>
            </a:r>
            <a:br>
              <a:rPr lang="en-GB" b="1" dirty="0">
                <a:solidFill>
                  <a:schemeClr val="tx1"/>
                </a:solidFill>
              </a:rPr>
            </a:br>
            <a:r>
              <a:rPr lang="en-GB" b="1" dirty="0">
                <a:solidFill>
                  <a:schemeClr val="tx1"/>
                </a:solidFill>
              </a:rPr>
              <a:t>statements</a:t>
            </a:r>
            <a:br>
              <a:rPr lang="en-GB" b="1" dirty="0">
                <a:solidFill>
                  <a:schemeClr val="tx1"/>
                </a:solidFill>
              </a:rPr>
            </a:br>
            <a:r>
              <a:rPr lang="en-GB" b="1" dirty="0">
                <a:solidFill>
                  <a:schemeClr val="tx1"/>
                </a:solidFill>
              </a:rPr>
              <a:t>expressions</a:t>
            </a:r>
            <a:br>
              <a:rPr lang="en-GB" b="1" dirty="0">
                <a:solidFill>
                  <a:schemeClr val="tx1"/>
                </a:solidFill>
              </a:rPr>
            </a:br>
            <a:r>
              <a:rPr lang="en-GB" b="1" dirty="0">
                <a:solidFill>
                  <a:schemeClr val="tx1"/>
                </a:solidFill>
              </a:rPr>
              <a:t>EOF</a:t>
            </a:r>
            <a:br>
              <a:rPr lang="en-GB" b="1" dirty="0">
                <a:solidFill>
                  <a:schemeClr val="tx1"/>
                </a:solidFill>
              </a:rPr>
            </a:br>
            <a:r>
              <a:rPr lang="en-GB" b="1" dirty="0">
                <a:solidFill>
                  <a:schemeClr val="tx1"/>
                </a:solidFill>
              </a:rPr>
              <a:t>) </a:t>
            </a:r>
            <a:br>
              <a:rPr lang="en-GB" b="1" dirty="0">
                <a:solidFill>
                  <a:schemeClr val="tx1"/>
                </a:solidFill>
              </a:rPr>
            </a:br>
            <a:endParaRPr lang="en-US" b="1" dirty="0">
              <a:solidFill>
                <a:schemeClr val="tx1"/>
              </a:solidFill>
            </a:endParaRPr>
          </a:p>
        </p:txBody>
      </p:sp>
    </p:spTree>
    <p:extLst>
      <p:ext uri="{BB962C8B-B14F-4D97-AF65-F5344CB8AC3E}">
        <p14:creationId xmlns:p14="http://schemas.microsoft.com/office/powerpoint/2010/main" val="4090604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0" y="0"/>
            <a:ext cx="8015288" cy="3101899"/>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0" y="3435846"/>
            <a:ext cx="8028384" cy="885825"/>
          </a:xfrm>
          <a:prstGeom prst="rect">
            <a:avLst/>
          </a:prstGeom>
          <a:noFill/>
          <a:ln w="9525">
            <a:noFill/>
            <a:miter lim="800000"/>
            <a:headEnd/>
            <a:tailEnd/>
          </a:ln>
        </p:spPr>
      </p:pic>
    </p:spTree>
    <p:extLst>
      <p:ext uri="{BB962C8B-B14F-4D97-AF65-F5344CB8AC3E}">
        <p14:creationId xmlns:p14="http://schemas.microsoft.com/office/powerpoint/2010/main" val="3274241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dirty="0"/>
              <a:t>Exiting the Script </a:t>
            </a:r>
          </a:p>
          <a:p>
            <a:pPr algn="l"/>
            <a:br>
              <a:rPr lang="en-US" dirty="0"/>
            </a:br>
            <a:r>
              <a:rPr lang="en-GB" dirty="0"/>
              <a:t>Every command that runs in the shell uses an </a:t>
            </a:r>
            <a:r>
              <a:rPr lang="en-GB" i="1" dirty="0"/>
              <a:t>exit status </a:t>
            </a:r>
            <a:r>
              <a:rPr lang="en-GB" dirty="0"/>
              <a:t>to indicate to the shell that</a:t>
            </a:r>
            <a:br>
              <a:rPr lang="en-GB" dirty="0"/>
            </a:br>
            <a:r>
              <a:rPr lang="en-GB" dirty="0"/>
              <a:t>it’s finished processing. The exit status is an integer value between 0 and 255 that’s passed</a:t>
            </a:r>
            <a:br>
              <a:rPr lang="en-GB" dirty="0"/>
            </a:br>
            <a:r>
              <a:rPr lang="en-GB" dirty="0"/>
              <a:t>by the command to the shell when the command finishes running. You can capture this</a:t>
            </a:r>
            <a:br>
              <a:rPr lang="en-GB" dirty="0"/>
            </a:br>
            <a:r>
              <a:rPr lang="en-GB" dirty="0"/>
              <a:t>value and use it in your scripts. </a:t>
            </a:r>
          </a:p>
          <a:p>
            <a:pPr algn="l"/>
            <a:r>
              <a:rPr lang="en-GB" dirty="0"/>
              <a:t>Checking the exit status</a:t>
            </a:r>
            <a:br>
              <a:rPr lang="en-GB" dirty="0"/>
            </a:br>
            <a:r>
              <a:rPr lang="en-GB" dirty="0"/>
              <a:t>Linux provides the $? special variable that holds the exit status value from the last command that executed. You must view or use the $? variable immediately after the command</a:t>
            </a:r>
            <a:br>
              <a:rPr lang="en-GB" dirty="0"/>
            </a:br>
            <a:r>
              <a:rPr lang="en-GB" dirty="0"/>
              <a:t>you want to check. It changes values to the exit status of the last command executed by</a:t>
            </a:r>
            <a:br>
              <a:rPr lang="en-GB" dirty="0"/>
            </a:br>
            <a:r>
              <a:rPr lang="en-GB" dirty="0"/>
              <a:t>the shell: </a:t>
            </a:r>
            <a:br>
              <a:rPr lang="en-GB" dirty="0"/>
            </a:br>
            <a:br>
              <a:rPr lang="en-GB" dirty="0"/>
            </a:b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0" y="2643758"/>
            <a:ext cx="8316416" cy="1584176"/>
          </a:xfrm>
          <a:prstGeom prst="rect">
            <a:avLst/>
          </a:prstGeom>
          <a:noFill/>
          <a:ln w="9525">
            <a:noFill/>
            <a:miter lim="800000"/>
            <a:headEnd/>
            <a:tailEnd/>
          </a:ln>
        </p:spPr>
      </p:pic>
    </p:spTree>
    <p:extLst>
      <p:ext uri="{BB962C8B-B14F-4D97-AF65-F5344CB8AC3E}">
        <p14:creationId xmlns:p14="http://schemas.microsoft.com/office/powerpoint/2010/main" val="1207960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0" y="61913"/>
            <a:ext cx="8604448" cy="4166021"/>
          </a:xfrm>
          <a:prstGeom prst="rect">
            <a:avLst/>
          </a:prstGeom>
          <a:noFill/>
          <a:ln w="9525">
            <a:noFill/>
            <a:miter lim="800000"/>
            <a:headEnd/>
            <a:tailEnd/>
          </a:ln>
        </p:spPr>
      </p:pic>
    </p:spTree>
    <p:extLst>
      <p:ext uri="{BB962C8B-B14F-4D97-AF65-F5344CB8AC3E}">
        <p14:creationId xmlns:p14="http://schemas.microsoft.com/office/powerpoint/2010/main" val="3888696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dirty="0"/>
              <a:t>User define exit number </a:t>
            </a:r>
          </a:p>
          <a:p>
            <a:pPr algn="l"/>
            <a:r>
              <a:rPr lang="en-GB" dirty="0"/>
              <a:t>You can change that to return your own exit status code. The exit command allows you to</a:t>
            </a:r>
            <a:br>
              <a:rPr lang="en-GB" dirty="0"/>
            </a:br>
            <a:r>
              <a:rPr lang="en-GB" dirty="0"/>
              <a:t>specify an exit status when your script ends: </a:t>
            </a:r>
            <a:br>
              <a:rPr lang="en-GB" dirty="0"/>
            </a:br>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107504" y="3147814"/>
            <a:ext cx="7992888" cy="1695450"/>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0" y="771550"/>
            <a:ext cx="8100392" cy="2305050"/>
          </a:xfrm>
          <a:prstGeom prst="rect">
            <a:avLst/>
          </a:prstGeom>
          <a:noFill/>
          <a:ln w="9525">
            <a:noFill/>
            <a:miter lim="800000"/>
            <a:headEnd/>
            <a:tailEnd/>
          </a:ln>
        </p:spPr>
      </p:pic>
    </p:spTree>
    <p:extLst>
      <p:ext uri="{BB962C8B-B14F-4D97-AF65-F5344CB8AC3E}">
        <p14:creationId xmlns:p14="http://schemas.microsoft.com/office/powerpoint/2010/main" val="151571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0" y="1"/>
            <a:ext cx="8316416" cy="2067694"/>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0" y="2715766"/>
            <a:ext cx="8388424" cy="1666875"/>
          </a:xfrm>
          <a:prstGeom prst="rect">
            <a:avLst/>
          </a:prstGeom>
          <a:noFill/>
          <a:ln w="9525">
            <a:noFill/>
            <a:miter lim="800000"/>
            <a:headEnd/>
            <a:tailEnd/>
          </a:ln>
        </p:spPr>
      </p:pic>
    </p:spTree>
    <p:extLst>
      <p:ext uri="{BB962C8B-B14F-4D97-AF65-F5344CB8AC3E}">
        <p14:creationId xmlns:p14="http://schemas.microsoft.com/office/powerpoint/2010/main" val="3758338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3" name="Title 2"/>
          <p:cNvSpPr txBox="1">
            <a:spLocks/>
          </p:cNvSpPr>
          <p:nvPr/>
        </p:nvSpPr>
        <p:spPr>
          <a:xfrm>
            <a:off x="2771800" y="267494"/>
            <a:ext cx="5645199"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latin typeface="Times New Roman" panose="02020603050405020304" pitchFamily="18" charset="0"/>
              <a:cs typeface="Times New Roman" panose="02020603050405020304" pitchFamily="18" charset="0"/>
            </a:endParaRPr>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7" name="Rectangle 6"/>
          <p:cNvSpPr/>
          <p:nvPr/>
        </p:nvSpPr>
        <p:spPr>
          <a:xfrm>
            <a:off x="2872383" y="1309514"/>
            <a:ext cx="5544616" cy="648073"/>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9" name="Rectangle 8"/>
          <p:cNvSpPr/>
          <p:nvPr/>
        </p:nvSpPr>
        <p:spPr>
          <a:xfrm>
            <a:off x="2872383" y="2173610"/>
            <a:ext cx="5544616" cy="648073"/>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0" name="Rectangle 9"/>
          <p:cNvSpPr/>
          <p:nvPr/>
        </p:nvSpPr>
        <p:spPr>
          <a:xfrm>
            <a:off x="2872383" y="3037706"/>
            <a:ext cx="5544616" cy="648073"/>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1" name="Rectangle 10"/>
          <p:cNvSpPr/>
          <p:nvPr/>
        </p:nvSpPr>
        <p:spPr>
          <a:xfrm>
            <a:off x="2872383" y="3901802"/>
            <a:ext cx="5544616" cy="648073"/>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8" name="Right Triangle 7"/>
          <p:cNvSpPr/>
          <p:nvPr/>
        </p:nvSpPr>
        <p:spPr>
          <a:xfrm rot="5400000">
            <a:off x="2876997" y="1306005"/>
            <a:ext cx="653380" cy="653380"/>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3" name="Right Triangle 12"/>
          <p:cNvSpPr/>
          <p:nvPr/>
        </p:nvSpPr>
        <p:spPr>
          <a:xfrm rot="5400000">
            <a:off x="2872383" y="2168303"/>
            <a:ext cx="653380" cy="653380"/>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4" name="Right Triangle 13"/>
          <p:cNvSpPr/>
          <p:nvPr/>
        </p:nvSpPr>
        <p:spPr>
          <a:xfrm rot="5400000">
            <a:off x="2867769" y="3030601"/>
            <a:ext cx="653380" cy="653380"/>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5" name="Right Triangle 14"/>
          <p:cNvSpPr/>
          <p:nvPr/>
        </p:nvSpPr>
        <p:spPr>
          <a:xfrm rot="5400000">
            <a:off x="2863155" y="3892899"/>
            <a:ext cx="653380" cy="653380"/>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ndParaRPr>
          </a:p>
        </p:txBody>
      </p:sp>
      <p:sp>
        <p:nvSpPr>
          <p:cNvPr id="16" name="TextBox 15"/>
          <p:cNvSpPr txBox="1"/>
          <p:nvPr/>
        </p:nvSpPr>
        <p:spPr>
          <a:xfrm>
            <a:off x="2834283" y="1275606"/>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5</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2834283" y="2129135"/>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6</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834283" y="3001714"/>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7</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834283" y="3874293"/>
            <a:ext cx="428786" cy="461665"/>
          </a:xfrm>
          <a:prstGeom prst="rect">
            <a:avLst/>
          </a:prstGeom>
          <a:noFill/>
        </p:spPr>
        <p:txBody>
          <a:bodyPr wrap="square" rtlCol="0">
            <a:spAutoFit/>
          </a:bodyPr>
          <a:lstStyle/>
          <a:p>
            <a:pPr algn="ctr"/>
            <a:r>
              <a:rPr lang="en-US" altLang="ko-KR" sz="2400" b="1" dirty="0">
                <a:solidFill>
                  <a:schemeClr val="bg1"/>
                </a:solidFill>
                <a:latin typeface="Times New Roman" panose="02020603050405020304" pitchFamily="18" charset="0"/>
                <a:cs typeface="Times New Roman" panose="02020603050405020304" pitchFamily="18" charset="0"/>
              </a:rPr>
              <a:t>8</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559944" y="1392862"/>
            <a:ext cx="4693990"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Handling User Input </a:t>
            </a:r>
            <a:br>
              <a:rPr lang="en-US" sz="2800" b="1" u="sng" dirty="0">
                <a:latin typeface="Times New Roman" panose="02020603050405020304" pitchFamily="18" charset="0"/>
                <a:cs typeface="Times New Roman" panose="02020603050405020304" pitchFamily="18" charset="0"/>
              </a:rPr>
            </a:br>
            <a:endParaRPr lang="ko-KR" altLang="en-US" sz="2800" b="1" u="sng" dirty="0">
              <a:solidFill>
                <a:schemeClr val="accent1"/>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3361693" y="2252184"/>
            <a:ext cx="4892242" cy="830997"/>
            <a:chOff x="695753" y="3362252"/>
            <a:chExt cx="2146647" cy="830997"/>
          </a:xfrm>
        </p:grpSpPr>
        <p:sp>
          <p:nvSpPr>
            <p:cNvPr id="24" name="TextBox 23"/>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95753" y="3362252"/>
              <a:ext cx="2059657" cy="83099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Presenting Data </a:t>
              </a:r>
              <a:br>
                <a:rPr lang="en-US" sz="2800" b="1" u="sng" dirty="0">
                  <a:latin typeface="Times New Roman" panose="02020603050405020304" pitchFamily="18" charset="0"/>
                  <a:cs typeface="Times New Roman" panose="02020603050405020304" pitchFamily="18" charset="0"/>
                </a:rPr>
              </a:br>
              <a:endParaRPr lang="ko-KR" altLang="en-US" b="1" u="sng"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3244006" y="3133814"/>
            <a:ext cx="5009928" cy="954107"/>
            <a:chOff x="644114" y="3383977"/>
            <a:chExt cx="2198286" cy="954107"/>
          </a:xfrm>
        </p:grpSpPr>
        <p:sp>
          <p:nvSpPr>
            <p:cNvPr id="27" name="TextBox 26"/>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644114" y="3383977"/>
              <a:ext cx="2059657"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Script Control </a:t>
              </a:r>
              <a:br>
                <a:rPr lang="en-US" sz="2800" b="1" u="sng" dirty="0">
                  <a:latin typeface="Times New Roman" panose="02020603050405020304" pitchFamily="18" charset="0"/>
                  <a:cs typeface="Times New Roman" panose="02020603050405020304" pitchFamily="18" charset="0"/>
                </a:rPr>
              </a:br>
              <a:endParaRPr lang="ko-KR" altLang="en-US" sz="2800" b="1" u="sng" dirty="0">
                <a:solidFill>
                  <a:schemeClr val="accent3"/>
                </a:solidFill>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3559944" y="3972576"/>
            <a:ext cx="4693990" cy="494026"/>
            <a:chOff x="782743" y="3362835"/>
            <a:chExt cx="2059657" cy="494026"/>
          </a:xfrm>
        </p:grpSpPr>
        <p:sp>
          <p:nvSpPr>
            <p:cNvPr id="30" name="TextBox 29"/>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782743" y="3362835"/>
              <a:ext cx="2059657" cy="276999"/>
            </a:xfrm>
            <a:prstGeom prst="rect">
              <a:avLst/>
            </a:prstGeom>
            <a:noFill/>
          </p:spPr>
          <p:txBody>
            <a:bodyPr wrap="square" rtlCol="0">
              <a:spAutoFit/>
            </a:bodyPr>
            <a:lstStyle/>
            <a:p>
              <a:pPr algn="ctr"/>
              <a:endParaRPr lang="ko-KR" altLang="en-US" sz="1200" b="1" dirty="0">
                <a:solidFill>
                  <a:schemeClr val="accent4"/>
                </a:solidFill>
                <a:latin typeface="Times New Roman" panose="02020603050405020304" pitchFamily="18" charset="0"/>
                <a:cs typeface="Times New Roman" panose="02020603050405020304" pitchFamily="18" charset="0"/>
              </a:endParaRPr>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grpSp>
        <p:nvGrpSpPr>
          <p:cNvPr id="33" name="Group 32"/>
          <p:cNvGrpSpPr/>
          <p:nvPr/>
        </p:nvGrpSpPr>
        <p:grpSpPr>
          <a:xfrm>
            <a:off x="3516535" y="4012057"/>
            <a:ext cx="4715695" cy="954107"/>
            <a:chOff x="782743" y="3369956"/>
            <a:chExt cx="2069181" cy="954107"/>
          </a:xfrm>
        </p:grpSpPr>
        <p:sp>
          <p:nvSpPr>
            <p:cNvPr id="34" name="TextBox 33"/>
            <p:cNvSpPr txBox="1"/>
            <p:nvPr/>
          </p:nvSpPr>
          <p:spPr>
            <a:xfrm>
              <a:off x="782743"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792267" y="3369956"/>
              <a:ext cx="2059657"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Script Control Cont.</a:t>
              </a:r>
              <a:br>
                <a:rPr lang="en-US" sz="2800" b="1" u="sng" dirty="0">
                  <a:latin typeface="Times New Roman" panose="02020603050405020304" pitchFamily="18" charset="0"/>
                  <a:cs typeface="Times New Roman" panose="02020603050405020304" pitchFamily="18" charset="0"/>
                </a:rPr>
              </a:br>
              <a:endParaRPr lang="ko-KR" altLang="en-US" sz="2800" b="1" u="sng" dirty="0">
                <a:solidFill>
                  <a:schemeClr val="accent3"/>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8591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1101822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800" b="1" u="sng" dirty="0">
                <a:solidFill>
                  <a:schemeClr val="tx1"/>
                </a:solidFill>
              </a:rPr>
              <a:t>Using Structured Commands </a:t>
            </a:r>
            <a:br>
              <a:rPr lang="en-US" sz="2800" b="1" u="sng" dirty="0">
                <a:solidFill>
                  <a:schemeClr val="tx1"/>
                </a:solidFill>
              </a:rPr>
            </a:br>
            <a:endParaRPr lang="en-US" sz="2800" b="1" u="sng" dirty="0">
              <a:solidFill>
                <a:schemeClr val="tx1"/>
              </a:solidFill>
            </a:endParaRPr>
          </a:p>
          <a:p>
            <a:pPr algn="l">
              <a:spcBef>
                <a:spcPts val="0"/>
              </a:spcBef>
              <a:buFont typeface="Wingdings" pitchFamily="2" charset="2"/>
              <a:buChar char="v"/>
            </a:pPr>
            <a:r>
              <a:rPr lang="en-GB" b="1" dirty="0">
                <a:solidFill>
                  <a:schemeClr val="tx1"/>
                </a:solidFill>
              </a:rPr>
              <a:t>Working with the if-then statement</a:t>
            </a:r>
            <a:br>
              <a:rPr lang="en-GB" b="1" dirty="0">
                <a:solidFill>
                  <a:schemeClr val="tx1"/>
                </a:solidFill>
              </a:rPr>
            </a:br>
            <a:endParaRPr lang="en-GB" b="1" dirty="0">
              <a:solidFill>
                <a:schemeClr val="tx1"/>
              </a:solidFill>
            </a:endParaRPr>
          </a:p>
          <a:p>
            <a:pPr algn="l">
              <a:spcBef>
                <a:spcPts val="0"/>
              </a:spcBef>
              <a:buFont typeface="Wingdings" pitchFamily="2" charset="2"/>
              <a:buChar char="v"/>
            </a:pPr>
            <a:r>
              <a:rPr lang="en-GB" b="1" dirty="0">
                <a:solidFill>
                  <a:schemeClr val="tx1"/>
                </a:solidFill>
              </a:rPr>
              <a:t>Nesting ifs</a:t>
            </a:r>
            <a:br>
              <a:rPr lang="en-GB" b="1" dirty="0">
                <a:solidFill>
                  <a:schemeClr val="tx1"/>
                </a:solidFill>
              </a:rPr>
            </a:br>
            <a:endParaRPr lang="en-GB" b="1" dirty="0">
              <a:solidFill>
                <a:schemeClr val="tx1"/>
              </a:solidFill>
            </a:endParaRPr>
          </a:p>
          <a:p>
            <a:pPr algn="l">
              <a:spcBef>
                <a:spcPts val="0"/>
              </a:spcBef>
              <a:buFont typeface="Wingdings" pitchFamily="2" charset="2"/>
              <a:buChar char="v"/>
            </a:pPr>
            <a:r>
              <a:rPr lang="en-GB" b="1" dirty="0">
                <a:solidFill>
                  <a:schemeClr val="tx1"/>
                </a:solidFill>
              </a:rPr>
              <a:t>Understanding the test command</a:t>
            </a:r>
            <a:br>
              <a:rPr lang="en-GB" b="1" dirty="0">
                <a:solidFill>
                  <a:schemeClr val="tx1"/>
                </a:solidFill>
              </a:rPr>
            </a:br>
            <a:endParaRPr lang="en-GB" b="1" dirty="0">
              <a:solidFill>
                <a:schemeClr val="tx1"/>
              </a:solidFill>
            </a:endParaRPr>
          </a:p>
          <a:p>
            <a:pPr algn="l">
              <a:spcBef>
                <a:spcPts val="0"/>
              </a:spcBef>
              <a:buFont typeface="Wingdings" pitchFamily="2" charset="2"/>
              <a:buChar char="v"/>
            </a:pPr>
            <a:r>
              <a:rPr lang="en-GB" b="1" dirty="0">
                <a:solidFill>
                  <a:schemeClr val="tx1"/>
                </a:solidFill>
              </a:rPr>
              <a:t>Testing compound conditions</a:t>
            </a:r>
            <a:br>
              <a:rPr lang="en-GB" b="1" dirty="0">
                <a:solidFill>
                  <a:schemeClr val="tx1"/>
                </a:solidFill>
              </a:rPr>
            </a:br>
            <a:endParaRPr lang="en-GB" b="1" dirty="0">
              <a:solidFill>
                <a:schemeClr val="tx1"/>
              </a:solidFill>
            </a:endParaRPr>
          </a:p>
          <a:p>
            <a:pPr algn="l">
              <a:spcBef>
                <a:spcPts val="0"/>
              </a:spcBef>
              <a:buFont typeface="Wingdings" pitchFamily="2" charset="2"/>
              <a:buChar char="v"/>
            </a:pPr>
            <a:r>
              <a:rPr lang="en-GB" b="1" dirty="0">
                <a:solidFill>
                  <a:schemeClr val="tx1"/>
                </a:solidFill>
              </a:rPr>
              <a:t>Using double brackets and parentheses</a:t>
            </a:r>
            <a:br>
              <a:rPr lang="en-GB" b="1" dirty="0">
                <a:solidFill>
                  <a:schemeClr val="tx1"/>
                </a:solidFill>
              </a:rPr>
            </a:br>
            <a:endParaRPr lang="en-GB" b="1" dirty="0">
              <a:solidFill>
                <a:schemeClr val="tx1"/>
              </a:solidFill>
            </a:endParaRPr>
          </a:p>
          <a:p>
            <a:pPr algn="l">
              <a:spcBef>
                <a:spcPts val="0"/>
              </a:spcBef>
              <a:buFont typeface="Wingdings" pitchFamily="2" charset="2"/>
              <a:buChar char="v"/>
            </a:pPr>
            <a:r>
              <a:rPr lang="en-GB" b="1" dirty="0">
                <a:solidFill>
                  <a:schemeClr val="tx1"/>
                </a:solidFill>
              </a:rPr>
              <a:t>Looking at case </a:t>
            </a:r>
            <a:br>
              <a:rPr lang="en-GB" dirty="0"/>
            </a:br>
            <a:endParaRPr lang="en-US" b="1" dirty="0">
              <a:solidFill>
                <a:schemeClr val="tx1"/>
              </a:solidFill>
            </a:endParaRPr>
          </a:p>
        </p:txBody>
      </p:sp>
    </p:spTree>
    <p:extLst>
      <p:ext uri="{BB962C8B-B14F-4D97-AF65-F5344CB8AC3E}">
        <p14:creationId xmlns:p14="http://schemas.microsoft.com/office/powerpoint/2010/main" val="1087786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800" b="1" dirty="0">
                <a:solidFill>
                  <a:schemeClr val="tx1"/>
                </a:solidFill>
              </a:rPr>
              <a:t>As we know that Bash is Interpreter language.</a:t>
            </a:r>
          </a:p>
          <a:p>
            <a:pPr algn="l"/>
            <a:r>
              <a:rPr lang="en-GB" sz="1800" b="1" dirty="0">
                <a:solidFill>
                  <a:schemeClr val="tx1"/>
                </a:solidFill>
              </a:rPr>
              <a:t>Many programs require some sort of logic flow control between the commands in the script. There is a whole command class that allows the script to skip over executed commands</a:t>
            </a:r>
          </a:p>
          <a:p>
            <a:pPr algn="l"/>
            <a:r>
              <a:rPr lang="en-GB" sz="1800" b="1" dirty="0">
                <a:solidFill>
                  <a:schemeClr val="tx1"/>
                </a:solidFill>
              </a:rPr>
              <a:t>based on tested conditions. These commands are generally referred to as </a:t>
            </a:r>
            <a:r>
              <a:rPr lang="en-GB" sz="1800" b="1" i="1" dirty="0">
                <a:solidFill>
                  <a:schemeClr val="tx1"/>
                </a:solidFill>
              </a:rPr>
              <a:t>structured </a:t>
            </a:r>
          </a:p>
          <a:p>
            <a:pPr algn="l"/>
            <a:r>
              <a:rPr lang="en-GB" sz="1800" b="1" i="1" dirty="0">
                <a:solidFill>
                  <a:schemeClr val="tx1"/>
                </a:solidFill>
              </a:rPr>
              <a:t>commands.</a:t>
            </a:r>
            <a:r>
              <a:rPr lang="en-GB" sz="1800" b="1" dirty="0">
                <a:solidFill>
                  <a:schemeClr val="tx1"/>
                </a:solidFill>
              </a:rPr>
              <a:t> </a:t>
            </a:r>
          </a:p>
          <a:p>
            <a:pPr algn="l"/>
            <a:r>
              <a:rPr lang="en-GB" sz="1800" b="1" dirty="0">
                <a:solidFill>
                  <a:schemeClr val="tx1"/>
                </a:solidFill>
              </a:rPr>
              <a:t>The structured commands allow you to alter the operation flow of a program. Quite a few </a:t>
            </a:r>
          </a:p>
          <a:p>
            <a:pPr algn="l"/>
            <a:r>
              <a:rPr lang="en-GB" sz="1800" b="1" dirty="0">
                <a:solidFill>
                  <a:schemeClr val="tx1"/>
                </a:solidFill>
              </a:rPr>
              <a:t>Structured commands are available in the bash shell, so we’ll look at them individually. </a:t>
            </a:r>
          </a:p>
          <a:p>
            <a:pPr algn="l"/>
            <a:endParaRPr lang="en-GB" sz="1800" b="1" dirty="0">
              <a:solidFill>
                <a:schemeClr val="tx1"/>
              </a:solidFill>
            </a:endParaRPr>
          </a:p>
          <a:p>
            <a:pPr algn="l"/>
            <a:r>
              <a:rPr lang="en-GB" sz="1800" b="1" u="sng" dirty="0">
                <a:solidFill>
                  <a:schemeClr val="tx1"/>
                </a:solidFill>
              </a:rPr>
              <a:t>Working with the if-then Statement </a:t>
            </a:r>
            <a:br>
              <a:rPr lang="en-GB" sz="1800" b="1" dirty="0">
                <a:solidFill>
                  <a:schemeClr val="tx1"/>
                </a:solidFill>
              </a:rPr>
            </a:br>
            <a:r>
              <a:rPr lang="en-GB" sz="1800" b="1" dirty="0">
                <a:solidFill>
                  <a:schemeClr val="tx1"/>
                </a:solidFill>
              </a:rPr>
              <a:t>The most basic type of structured command is the if-then statement. The if-then statement</a:t>
            </a:r>
            <a:br>
              <a:rPr lang="en-GB" sz="1800" b="1" dirty="0">
                <a:solidFill>
                  <a:schemeClr val="tx1"/>
                </a:solidFill>
              </a:rPr>
            </a:br>
            <a:r>
              <a:rPr lang="en-GB" sz="1800" b="1" dirty="0">
                <a:solidFill>
                  <a:schemeClr val="tx1"/>
                </a:solidFill>
              </a:rPr>
              <a:t>has the following format:</a:t>
            </a:r>
          </a:p>
          <a:p>
            <a:pPr algn="l"/>
            <a:br>
              <a:rPr lang="en-GB" sz="1800" b="1" dirty="0">
                <a:solidFill>
                  <a:schemeClr val="tx1"/>
                </a:solidFill>
              </a:rPr>
            </a:br>
            <a:r>
              <a:rPr lang="en-GB" sz="1800" b="1" dirty="0">
                <a:solidFill>
                  <a:schemeClr val="tx1"/>
                </a:solidFill>
              </a:rPr>
              <a:t>if </a:t>
            </a:r>
            <a:r>
              <a:rPr lang="en-GB" sz="1800" b="1" i="1" dirty="0">
                <a:solidFill>
                  <a:schemeClr val="tx1"/>
                </a:solidFill>
              </a:rPr>
              <a:t>command</a:t>
            </a:r>
            <a:br>
              <a:rPr lang="en-GB" sz="1800" b="1" i="1" dirty="0">
                <a:solidFill>
                  <a:schemeClr val="tx1"/>
                </a:solidFill>
              </a:rPr>
            </a:br>
            <a:r>
              <a:rPr lang="en-GB" sz="1800" b="1" dirty="0">
                <a:solidFill>
                  <a:schemeClr val="tx1"/>
                </a:solidFill>
              </a:rPr>
              <a:t>then</a:t>
            </a:r>
            <a:br>
              <a:rPr lang="en-GB" sz="1800" b="1" dirty="0">
                <a:solidFill>
                  <a:schemeClr val="tx1"/>
                </a:solidFill>
              </a:rPr>
            </a:br>
            <a:r>
              <a:rPr lang="en-GB" sz="1800" b="1" i="1" dirty="0">
                <a:solidFill>
                  <a:schemeClr val="tx1"/>
                </a:solidFill>
              </a:rPr>
              <a:t>commands</a:t>
            </a:r>
            <a:br>
              <a:rPr lang="en-GB" sz="1800" b="1" i="1" dirty="0">
                <a:solidFill>
                  <a:schemeClr val="tx1"/>
                </a:solidFill>
              </a:rPr>
            </a:br>
            <a:r>
              <a:rPr lang="en-GB" sz="1800" b="1" dirty="0" err="1">
                <a:solidFill>
                  <a:schemeClr val="tx1"/>
                </a:solidFill>
              </a:rPr>
              <a:t>fi</a:t>
            </a:r>
            <a:r>
              <a:rPr lang="en-GB" sz="1800" b="1" dirty="0">
                <a:solidFill>
                  <a:schemeClr val="tx1"/>
                </a:solidFill>
              </a:rPr>
              <a:t> </a:t>
            </a:r>
            <a:br>
              <a:rPr lang="en-GB" sz="1800" dirty="0"/>
            </a:br>
            <a:br>
              <a:rPr lang="en-GB" sz="1800" b="1" dirty="0">
                <a:solidFill>
                  <a:schemeClr val="tx1"/>
                </a:solidFill>
              </a:rPr>
            </a:br>
            <a:endParaRPr lang="en-US" sz="1800" b="1" dirty="0">
              <a:solidFill>
                <a:schemeClr val="tx1"/>
              </a:solidFill>
            </a:endParaRPr>
          </a:p>
        </p:txBody>
      </p:sp>
      <p:sp>
        <p:nvSpPr>
          <p:cNvPr id="3" name="Rectangle 2"/>
          <p:cNvSpPr/>
          <p:nvPr/>
        </p:nvSpPr>
        <p:spPr>
          <a:xfrm>
            <a:off x="0" y="3723878"/>
            <a:ext cx="1835696"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10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The bash shell if statement runs the command defined on the if line. If the exit status of</a:t>
            </a:r>
            <a:br>
              <a:rPr lang="en-GB" b="1" dirty="0">
                <a:solidFill>
                  <a:schemeClr val="tx1"/>
                </a:solidFill>
              </a:rPr>
            </a:br>
            <a:r>
              <a:rPr lang="en-GB" b="1" dirty="0">
                <a:solidFill>
                  <a:schemeClr val="tx1"/>
                </a:solidFill>
              </a:rPr>
              <a:t>the command is zero (the command completed successfully), the commands</a:t>
            </a:r>
            <a:br>
              <a:rPr lang="en-GB" b="1" dirty="0">
                <a:solidFill>
                  <a:schemeClr val="tx1"/>
                </a:solidFill>
              </a:rPr>
            </a:br>
            <a:r>
              <a:rPr lang="en-GB" b="1" dirty="0">
                <a:solidFill>
                  <a:schemeClr val="tx1"/>
                </a:solidFill>
              </a:rPr>
              <a:t>listed under the then section are executed. If the exit status of the command is anything</a:t>
            </a:r>
            <a:br>
              <a:rPr lang="en-GB" b="1" dirty="0">
                <a:solidFill>
                  <a:schemeClr val="tx1"/>
                </a:solidFill>
              </a:rPr>
            </a:br>
            <a:r>
              <a:rPr lang="en-GB" b="1" dirty="0">
                <a:solidFill>
                  <a:schemeClr val="tx1"/>
                </a:solidFill>
              </a:rPr>
              <a:t>else, the then commands aren’t executed, and the bash shell moves on to the next command in the script. The </a:t>
            </a:r>
          </a:p>
          <a:p>
            <a:pPr algn="l"/>
            <a:r>
              <a:rPr lang="en-GB" b="1" dirty="0" err="1">
                <a:solidFill>
                  <a:schemeClr val="tx1"/>
                </a:solidFill>
              </a:rPr>
              <a:t>fi</a:t>
            </a:r>
            <a:r>
              <a:rPr lang="en-GB" b="1" dirty="0">
                <a:solidFill>
                  <a:schemeClr val="tx1"/>
                </a:solidFill>
              </a:rPr>
              <a:t> statement delineates/indicates the if-then statement’s end. </a:t>
            </a:r>
            <a:br>
              <a:rPr lang="en-GB" b="1" dirty="0">
                <a:solidFill>
                  <a:schemeClr val="tx1"/>
                </a:solidFill>
              </a:rPr>
            </a:br>
            <a:endParaRPr lang="en-US" b="1" dirty="0">
              <a:solidFill>
                <a:schemeClr val="tx1"/>
              </a:solidFill>
            </a:endParaRPr>
          </a:p>
        </p:txBody>
      </p:sp>
      <p:pic>
        <p:nvPicPr>
          <p:cNvPr id="1026" name="Picture 2"/>
          <p:cNvPicPr>
            <a:picLocks noChangeAspect="1" noChangeArrowheads="1"/>
          </p:cNvPicPr>
          <p:nvPr/>
        </p:nvPicPr>
        <p:blipFill>
          <a:blip r:embed="rId2" cstate="print"/>
          <a:srcRect/>
          <a:stretch>
            <a:fillRect/>
          </a:stretch>
        </p:blipFill>
        <p:spPr bwMode="auto">
          <a:xfrm>
            <a:off x="0" y="1275607"/>
            <a:ext cx="8532440" cy="151216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2931790"/>
            <a:ext cx="8532440" cy="1781175"/>
          </a:xfrm>
          <a:prstGeom prst="rect">
            <a:avLst/>
          </a:prstGeom>
          <a:noFill/>
          <a:ln w="9525">
            <a:noFill/>
            <a:miter lim="800000"/>
            <a:headEnd/>
            <a:tailEnd/>
          </a:ln>
        </p:spPr>
      </p:pic>
    </p:spTree>
    <p:extLst>
      <p:ext uri="{BB962C8B-B14F-4D97-AF65-F5344CB8AC3E}">
        <p14:creationId xmlns:p14="http://schemas.microsoft.com/office/powerpoint/2010/main" val="4021403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0" y="2067694"/>
            <a:ext cx="8748464" cy="8763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123478"/>
            <a:ext cx="8676456" cy="1476375"/>
          </a:xfrm>
          <a:prstGeom prst="rect">
            <a:avLst/>
          </a:prstGeom>
          <a:noFill/>
          <a:ln w="9525">
            <a:noFill/>
            <a:miter lim="800000"/>
            <a:headEnd/>
            <a:tailEnd/>
          </a:ln>
        </p:spPr>
      </p:pic>
    </p:spTree>
    <p:extLst>
      <p:ext uri="{BB962C8B-B14F-4D97-AF65-F5344CB8AC3E}">
        <p14:creationId xmlns:p14="http://schemas.microsoft.com/office/powerpoint/2010/main" val="4166370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p:txBody>
      </p:sp>
      <p:pic>
        <p:nvPicPr>
          <p:cNvPr id="3074" name="Picture 2"/>
          <p:cNvPicPr>
            <a:picLocks noChangeAspect="1" noChangeArrowheads="1"/>
          </p:cNvPicPr>
          <p:nvPr/>
        </p:nvPicPr>
        <p:blipFill>
          <a:blip r:embed="rId2" cstate="print"/>
          <a:srcRect/>
          <a:stretch>
            <a:fillRect/>
          </a:stretch>
        </p:blipFill>
        <p:spPr bwMode="auto">
          <a:xfrm>
            <a:off x="0" y="0"/>
            <a:ext cx="8532440" cy="146436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0" y="1695450"/>
            <a:ext cx="8604449" cy="1752600"/>
          </a:xfrm>
          <a:prstGeom prst="rect">
            <a:avLst/>
          </a:prstGeom>
          <a:noFill/>
          <a:ln w="9525">
            <a:noFill/>
            <a:miter lim="800000"/>
            <a:headEnd/>
            <a:tailEnd/>
          </a:ln>
        </p:spPr>
      </p:pic>
    </p:spTree>
    <p:extLst>
      <p:ext uri="{BB962C8B-B14F-4D97-AF65-F5344CB8AC3E}">
        <p14:creationId xmlns:p14="http://schemas.microsoft.com/office/powerpoint/2010/main" val="2790177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fontAlgn="base"/>
            <a:r>
              <a:rPr lang="en-GB" dirty="0"/>
              <a:t>integers can only be compared with:</a:t>
            </a:r>
          </a:p>
          <a:p>
            <a:r>
              <a:rPr lang="en-GB" dirty="0"/>
              <a:t>-</a:t>
            </a:r>
            <a:r>
              <a:rPr lang="en-GB" dirty="0" err="1"/>
              <a:t>eq</a:t>
            </a:r>
            <a:r>
              <a:rPr lang="en-GB" dirty="0"/>
              <a:t> # equal -ne # not equal -</a:t>
            </a:r>
            <a:r>
              <a:rPr lang="en-GB" dirty="0" err="1"/>
              <a:t>lt</a:t>
            </a:r>
            <a:r>
              <a:rPr lang="en-GB" dirty="0"/>
              <a:t> # less than -le # less than or equal -</a:t>
            </a:r>
            <a:r>
              <a:rPr lang="en-GB" dirty="0" err="1"/>
              <a:t>gt</a:t>
            </a:r>
            <a:r>
              <a:rPr lang="en-GB" dirty="0"/>
              <a:t> # greater than -</a:t>
            </a:r>
            <a:r>
              <a:rPr lang="en-GB" dirty="0" err="1"/>
              <a:t>ge</a:t>
            </a:r>
            <a:r>
              <a:rPr lang="en-GB" dirty="0"/>
              <a:t> # greater than or equal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lgn="l" fontAlgn="base"/>
            <a:r>
              <a:rPr lang="en-GB" b="1" dirty="0">
                <a:solidFill>
                  <a:schemeClr val="tx1"/>
                </a:solidFill>
              </a:rPr>
              <a:t>Integers can only be compared with:</a:t>
            </a:r>
          </a:p>
          <a:p>
            <a:pPr algn="l"/>
            <a:r>
              <a:rPr lang="en-GB" b="1" dirty="0">
                <a:solidFill>
                  <a:schemeClr val="tx1"/>
                </a:solidFill>
              </a:rPr>
              <a:t>-</a:t>
            </a:r>
            <a:r>
              <a:rPr lang="en-GB" b="1" dirty="0" err="1">
                <a:solidFill>
                  <a:schemeClr val="tx1"/>
                </a:solidFill>
              </a:rPr>
              <a:t>eq</a:t>
            </a:r>
            <a:r>
              <a:rPr lang="en-GB" b="1" dirty="0">
                <a:solidFill>
                  <a:schemeClr val="tx1"/>
                </a:solidFill>
              </a:rPr>
              <a:t> # equal</a:t>
            </a:r>
          </a:p>
          <a:p>
            <a:pPr algn="l"/>
            <a:r>
              <a:rPr lang="en-GB" b="1" dirty="0">
                <a:solidFill>
                  <a:schemeClr val="tx1"/>
                </a:solidFill>
              </a:rPr>
              <a:t> -ne # not equal</a:t>
            </a:r>
          </a:p>
          <a:p>
            <a:pPr algn="l"/>
            <a:r>
              <a:rPr lang="en-GB" b="1" dirty="0">
                <a:solidFill>
                  <a:schemeClr val="tx1"/>
                </a:solidFill>
              </a:rPr>
              <a:t> -</a:t>
            </a:r>
            <a:r>
              <a:rPr lang="en-GB" b="1" dirty="0" err="1">
                <a:solidFill>
                  <a:schemeClr val="tx1"/>
                </a:solidFill>
              </a:rPr>
              <a:t>lt</a:t>
            </a:r>
            <a:r>
              <a:rPr lang="en-GB" b="1" dirty="0">
                <a:solidFill>
                  <a:schemeClr val="tx1"/>
                </a:solidFill>
              </a:rPr>
              <a:t> # less than </a:t>
            </a:r>
          </a:p>
          <a:p>
            <a:pPr algn="l"/>
            <a:r>
              <a:rPr lang="en-GB" b="1" dirty="0">
                <a:solidFill>
                  <a:schemeClr val="tx1"/>
                </a:solidFill>
              </a:rPr>
              <a:t>-le # less than or equal ; -</a:t>
            </a:r>
            <a:r>
              <a:rPr lang="en-GB" b="1" dirty="0" err="1">
                <a:solidFill>
                  <a:schemeClr val="tx1"/>
                </a:solidFill>
              </a:rPr>
              <a:t>gt</a:t>
            </a:r>
            <a:r>
              <a:rPr lang="en-GB" b="1" dirty="0">
                <a:solidFill>
                  <a:schemeClr val="tx1"/>
                </a:solidFill>
              </a:rPr>
              <a:t> # greater than ; -</a:t>
            </a:r>
            <a:r>
              <a:rPr lang="en-GB" b="1" dirty="0" err="1">
                <a:solidFill>
                  <a:schemeClr val="tx1"/>
                </a:solidFill>
              </a:rPr>
              <a:t>ge</a:t>
            </a:r>
            <a:r>
              <a:rPr lang="en-GB" b="1" dirty="0">
                <a:solidFill>
                  <a:schemeClr val="tx1"/>
                </a:solidFill>
              </a:rPr>
              <a:t> # greater than or equal.</a:t>
            </a:r>
            <a:endParaRPr lang="en-US" b="1" dirty="0">
              <a:solidFill>
                <a:schemeClr val="tx1"/>
              </a:solidFill>
            </a:endParaRPr>
          </a:p>
          <a:p>
            <a:pPr algn="l"/>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0" y="0"/>
            <a:ext cx="8388424" cy="149163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1563638"/>
            <a:ext cx="8388424" cy="1838325"/>
          </a:xfrm>
          <a:prstGeom prst="rect">
            <a:avLst/>
          </a:prstGeom>
          <a:noFill/>
          <a:ln w="9525">
            <a:noFill/>
            <a:miter lim="800000"/>
            <a:headEnd/>
            <a:tailEnd/>
          </a:ln>
        </p:spPr>
      </p:pic>
    </p:spTree>
    <p:extLst>
      <p:ext uri="{BB962C8B-B14F-4D97-AF65-F5344CB8AC3E}">
        <p14:creationId xmlns:p14="http://schemas.microsoft.com/office/powerpoint/2010/main" val="1010741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600" b="1" dirty="0">
                <a:solidFill>
                  <a:schemeClr val="tx1"/>
                </a:solidFill>
              </a:rPr>
              <a:t>In the if-then statement, you have only one option for whether a command is successful. If the command returns a non-zero exit status code, the bash shell just moves on to</a:t>
            </a:r>
            <a:br>
              <a:rPr lang="en-GB" sz="1600" b="1" dirty="0">
                <a:solidFill>
                  <a:schemeClr val="tx1"/>
                </a:solidFill>
              </a:rPr>
            </a:br>
            <a:r>
              <a:rPr lang="en-GB" sz="1600" b="1" dirty="0">
                <a:solidFill>
                  <a:schemeClr val="tx1"/>
                </a:solidFill>
              </a:rPr>
              <a:t>the next command in the script. In this situation, it would be nice to be able to execute an</a:t>
            </a:r>
            <a:br>
              <a:rPr lang="en-GB" sz="1600" b="1" dirty="0">
                <a:solidFill>
                  <a:schemeClr val="tx1"/>
                </a:solidFill>
              </a:rPr>
            </a:br>
            <a:r>
              <a:rPr lang="en-GB" sz="1600" b="1" dirty="0">
                <a:solidFill>
                  <a:schemeClr val="tx1"/>
                </a:solidFill>
              </a:rPr>
              <a:t>alternate set of commands. That’s exactly what the if-then-else statement is for. </a:t>
            </a:r>
            <a:br>
              <a:rPr lang="en-GB" sz="1600" b="1" dirty="0">
                <a:solidFill>
                  <a:schemeClr val="tx1"/>
                </a:solidFill>
              </a:rPr>
            </a:br>
            <a:r>
              <a:rPr lang="en-GB" sz="1600" b="1" dirty="0">
                <a:solidFill>
                  <a:schemeClr val="tx1"/>
                </a:solidFill>
              </a:rPr>
              <a:t>The if-then-else statement provides another group of commands in the statement:</a:t>
            </a:r>
          </a:p>
          <a:p>
            <a:pPr algn="l"/>
            <a:br>
              <a:rPr lang="en-GB" sz="1600" b="1" dirty="0">
                <a:solidFill>
                  <a:schemeClr val="tx1"/>
                </a:solidFill>
              </a:rPr>
            </a:br>
            <a:r>
              <a:rPr lang="en-GB" sz="1600" b="1" dirty="0">
                <a:solidFill>
                  <a:schemeClr val="tx1"/>
                </a:solidFill>
              </a:rPr>
              <a:t>if </a:t>
            </a:r>
            <a:r>
              <a:rPr lang="en-GB" sz="1600" b="1" i="1" dirty="0">
                <a:solidFill>
                  <a:schemeClr val="tx1"/>
                </a:solidFill>
              </a:rPr>
              <a:t>command</a:t>
            </a:r>
            <a:br>
              <a:rPr lang="en-GB" sz="1600" b="1" i="1" dirty="0">
                <a:solidFill>
                  <a:schemeClr val="tx1"/>
                </a:solidFill>
              </a:rPr>
            </a:br>
            <a:r>
              <a:rPr lang="en-GB" sz="1600" b="1" dirty="0">
                <a:solidFill>
                  <a:schemeClr val="tx1"/>
                </a:solidFill>
              </a:rPr>
              <a:t>then</a:t>
            </a:r>
            <a:br>
              <a:rPr lang="en-GB" sz="1600" b="1" dirty="0">
                <a:solidFill>
                  <a:schemeClr val="tx1"/>
                </a:solidFill>
              </a:rPr>
            </a:br>
            <a:r>
              <a:rPr lang="en-GB" sz="1600" b="1" i="1" dirty="0">
                <a:solidFill>
                  <a:schemeClr val="tx1"/>
                </a:solidFill>
              </a:rPr>
              <a:t>commands</a:t>
            </a:r>
            <a:br>
              <a:rPr lang="en-GB" sz="1600" b="1" i="1" dirty="0">
                <a:solidFill>
                  <a:schemeClr val="tx1"/>
                </a:solidFill>
              </a:rPr>
            </a:br>
            <a:r>
              <a:rPr lang="en-GB" sz="1600" b="1" dirty="0">
                <a:solidFill>
                  <a:schemeClr val="tx1"/>
                </a:solidFill>
              </a:rPr>
              <a:t>else</a:t>
            </a:r>
            <a:br>
              <a:rPr lang="en-GB" sz="1600" b="1" dirty="0">
                <a:solidFill>
                  <a:schemeClr val="tx1"/>
                </a:solidFill>
              </a:rPr>
            </a:br>
            <a:r>
              <a:rPr lang="en-GB" sz="1600" b="1" i="1" dirty="0">
                <a:solidFill>
                  <a:schemeClr val="tx1"/>
                </a:solidFill>
              </a:rPr>
              <a:t>commands</a:t>
            </a:r>
            <a:br>
              <a:rPr lang="en-GB" sz="1600" b="1" i="1" dirty="0">
                <a:solidFill>
                  <a:schemeClr val="tx1"/>
                </a:solidFill>
              </a:rPr>
            </a:br>
            <a:r>
              <a:rPr lang="en-GB" sz="1600" b="1" dirty="0" err="1">
                <a:solidFill>
                  <a:schemeClr val="tx1"/>
                </a:solidFill>
              </a:rPr>
              <a:t>fi</a:t>
            </a:r>
            <a:r>
              <a:rPr lang="en-GB" sz="1600" b="1" dirty="0">
                <a:solidFill>
                  <a:schemeClr val="tx1"/>
                </a:solidFill>
              </a:rPr>
              <a:t> </a:t>
            </a:r>
          </a:p>
          <a:p>
            <a:pPr algn="l"/>
            <a:br>
              <a:rPr lang="en-GB" sz="1600" b="1" dirty="0">
                <a:solidFill>
                  <a:schemeClr val="tx1"/>
                </a:solidFill>
              </a:rPr>
            </a:br>
            <a:r>
              <a:rPr lang="en-GB" sz="1600" b="1" dirty="0">
                <a:solidFill>
                  <a:schemeClr val="tx1"/>
                </a:solidFill>
              </a:rPr>
              <a:t>When the command in the if statement line returns with a zero exit status code, the commands listed in the then section are executed, just as in a normal if-then statement.</a:t>
            </a:r>
            <a:br>
              <a:rPr lang="en-GB" sz="1600" b="1" dirty="0">
                <a:solidFill>
                  <a:schemeClr val="tx1"/>
                </a:solidFill>
              </a:rPr>
            </a:br>
            <a:r>
              <a:rPr lang="en-GB" sz="1600" b="1" dirty="0">
                <a:solidFill>
                  <a:schemeClr val="tx1"/>
                </a:solidFill>
              </a:rPr>
              <a:t>When the command in the if statement line returns a non-zero exit status code, the bash</a:t>
            </a:r>
            <a:br>
              <a:rPr lang="en-GB" sz="1600" b="1" dirty="0">
                <a:solidFill>
                  <a:schemeClr val="tx1"/>
                </a:solidFill>
              </a:rPr>
            </a:br>
            <a:r>
              <a:rPr lang="en-GB" sz="1600" b="1" dirty="0">
                <a:solidFill>
                  <a:schemeClr val="tx1"/>
                </a:solidFill>
              </a:rPr>
              <a:t>shell executes the commands in the else section. </a:t>
            </a:r>
            <a:br>
              <a:rPr lang="en-GB" sz="1600" dirty="0"/>
            </a:br>
            <a:endParaRPr lang="en-US" sz="1600" b="1" dirty="0">
              <a:solidFill>
                <a:schemeClr val="tx1"/>
              </a:solidFill>
            </a:endParaRPr>
          </a:p>
        </p:txBody>
      </p:sp>
      <p:sp>
        <p:nvSpPr>
          <p:cNvPr id="3" name="Rectangle 2"/>
          <p:cNvSpPr/>
          <p:nvPr/>
        </p:nvSpPr>
        <p:spPr>
          <a:xfrm>
            <a:off x="0" y="1419622"/>
            <a:ext cx="161967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467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0"/>
            <a:ext cx="8532440" cy="185167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0" y="2067694"/>
            <a:ext cx="8532440" cy="923925"/>
          </a:xfrm>
          <a:prstGeom prst="rect">
            <a:avLst/>
          </a:prstGeom>
          <a:noFill/>
          <a:ln w="9525">
            <a:noFill/>
            <a:miter lim="800000"/>
            <a:headEnd/>
            <a:tailEnd/>
          </a:ln>
        </p:spPr>
      </p:pic>
    </p:spTree>
    <p:extLst>
      <p:ext uri="{BB962C8B-B14F-4D97-AF65-F5344CB8AC3E}">
        <p14:creationId xmlns:p14="http://schemas.microsoft.com/office/powerpoint/2010/main" val="112887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dirty="0"/>
              <a:t># Two if .</a:t>
            </a:r>
          </a:p>
          <a:p>
            <a:pPr algn="l"/>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0" y="267494"/>
            <a:ext cx="8748464" cy="1872208"/>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2211710"/>
            <a:ext cx="8910389" cy="1143000"/>
          </a:xfrm>
          <a:prstGeom prst="rect">
            <a:avLst/>
          </a:prstGeom>
          <a:noFill/>
          <a:ln w="9525">
            <a:noFill/>
            <a:miter lim="800000"/>
            <a:headEnd/>
            <a:tailEnd/>
          </a:ln>
        </p:spPr>
      </p:pic>
    </p:spTree>
    <p:extLst>
      <p:ext uri="{BB962C8B-B14F-4D97-AF65-F5344CB8AC3E}">
        <p14:creationId xmlns:p14="http://schemas.microsoft.com/office/powerpoint/2010/main" val="70750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95936" y="1923678"/>
            <a:ext cx="4104456" cy="989444"/>
          </a:xfrm>
        </p:spPr>
        <p:txBody>
          <a:bodyPr/>
          <a:lstStyle/>
          <a:p>
            <a:r>
              <a:rPr lang="en-US" altLang="ko-KR" dirty="0"/>
              <a:t>       </a:t>
            </a:r>
            <a:r>
              <a:rPr lang="en-US" altLang="ko-KR" b="1" dirty="0"/>
              <a:t>LET’S </a:t>
            </a:r>
          </a:p>
          <a:p>
            <a:r>
              <a:rPr lang="en-US" altLang="ko-KR" b="1" dirty="0"/>
              <a:t>        START</a:t>
            </a:r>
          </a:p>
        </p:txBody>
      </p:sp>
      <p:sp>
        <p:nvSpPr>
          <p:cNvPr id="3" name="Text Placeholder 2"/>
          <p:cNvSpPr>
            <a:spLocks noGrp="1"/>
          </p:cNvSpPr>
          <p:nvPr>
            <p:ph type="body" sz="quarter" idx="11"/>
          </p:nvPr>
        </p:nvSpPr>
        <p:spPr/>
        <p:txBody>
          <a:bodyPr/>
          <a:lstStyle/>
          <a:p>
            <a:pPr lvl="0"/>
            <a:r>
              <a:rPr lang="en-US" altLang="ko-KR" sz="2000" b="1" dirty="0"/>
              <a:t>WELCOME</a:t>
            </a:r>
          </a:p>
        </p:txBody>
      </p:sp>
    </p:spTree>
    <p:extLst>
      <p:ext uri="{BB962C8B-B14F-4D97-AF65-F5344CB8AC3E}">
        <p14:creationId xmlns:p14="http://schemas.microsoft.com/office/powerpoint/2010/main" val="3101234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0" y="1779662"/>
            <a:ext cx="8604448" cy="115252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0"/>
            <a:ext cx="8489577" cy="1668586"/>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0" y="3147814"/>
            <a:ext cx="8604448" cy="1152525"/>
          </a:xfrm>
          <a:prstGeom prst="rect">
            <a:avLst/>
          </a:prstGeom>
          <a:noFill/>
          <a:ln w="9525">
            <a:noFill/>
            <a:miter lim="800000"/>
            <a:headEnd/>
            <a:tailEnd/>
          </a:ln>
        </p:spPr>
      </p:pic>
    </p:spTree>
    <p:extLst>
      <p:ext uri="{BB962C8B-B14F-4D97-AF65-F5344CB8AC3E}">
        <p14:creationId xmlns:p14="http://schemas.microsoft.com/office/powerpoint/2010/main" val="1092394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600" b="1" dirty="0">
                <a:solidFill>
                  <a:schemeClr val="tx1"/>
                </a:solidFill>
              </a:rPr>
              <a:t>Instead of having to write separate if-then statements, you can use an alternative version of the else section, called </a:t>
            </a:r>
            <a:r>
              <a:rPr lang="en-GB" sz="1600" b="1" dirty="0" err="1">
                <a:solidFill>
                  <a:schemeClr val="tx1"/>
                </a:solidFill>
              </a:rPr>
              <a:t>elif</a:t>
            </a:r>
            <a:r>
              <a:rPr lang="en-GB" sz="1600" b="1" dirty="0">
                <a:solidFill>
                  <a:schemeClr val="tx1"/>
                </a:solidFill>
              </a:rPr>
              <a:t>. The </a:t>
            </a:r>
            <a:r>
              <a:rPr lang="en-GB" sz="1600" b="1" dirty="0" err="1">
                <a:solidFill>
                  <a:schemeClr val="tx1"/>
                </a:solidFill>
              </a:rPr>
              <a:t>elif</a:t>
            </a:r>
            <a:r>
              <a:rPr lang="en-GB" sz="1600" b="1" dirty="0">
                <a:solidFill>
                  <a:schemeClr val="tx1"/>
                </a:solidFill>
              </a:rPr>
              <a:t> continues an else section with another</a:t>
            </a:r>
            <a:br>
              <a:rPr lang="en-GB" sz="1600" b="1" dirty="0">
                <a:solidFill>
                  <a:schemeClr val="tx1"/>
                </a:solidFill>
              </a:rPr>
            </a:br>
            <a:r>
              <a:rPr lang="en-GB" sz="1600" b="1" dirty="0">
                <a:solidFill>
                  <a:schemeClr val="tx1"/>
                </a:solidFill>
              </a:rPr>
              <a:t>if-then statement:</a:t>
            </a:r>
            <a:br>
              <a:rPr lang="en-GB" sz="1600" b="1" dirty="0">
                <a:solidFill>
                  <a:schemeClr val="tx1"/>
                </a:solidFill>
              </a:rPr>
            </a:br>
            <a:r>
              <a:rPr lang="en-GB" sz="1600" b="1" dirty="0">
                <a:solidFill>
                  <a:schemeClr val="tx1"/>
                </a:solidFill>
              </a:rPr>
              <a:t>if </a:t>
            </a:r>
            <a:r>
              <a:rPr lang="en-GB" sz="1600" b="1" i="1" dirty="0">
                <a:solidFill>
                  <a:schemeClr val="tx1"/>
                </a:solidFill>
              </a:rPr>
              <a:t>command1</a:t>
            </a:r>
            <a:br>
              <a:rPr lang="en-GB" sz="1600" b="1" i="1" dirty="0">
                <a:solidFill>
                  <a:schemeClr val="tx1"/>
                </a:solidFill>
              </a:rPr>
            </a:br>
            <a:r>
              <a:rPr lang="en-GB" sz="1600" b="1" dirty="0">
                <a:solidFill>
                  <a:schemeClr val="tx1"/>
                </a:solidFill>
              </a:rPr>
              <a:t>then</a:t>
            </a:r>
            <a:br>
              <a:rPr lang="en-GB" sz="1600" b="1" dirty="0">
                <a:solidFill>
                  <a:schemeClr val="tx1"/>
                </a:solidFill>
              </a:rPr>
            </a:br>
            <a:r>
              <a:rPr lang="en-GB" sz="1600" b="1" i="1" dirty="0">
                <a:solidFill>
                  <a:schemeClr val="tx1"/>
                </a:solidFill>
              </a:rPr>
              <a:t>commands</a:t>
            </a:r>
            <a:br>
              <a:rPr lang="en-GB" sz="1600" b="1" i="1" dirty="0">
                <a:solidFill>
                  <a:schemeClr val="tx1"/>
                </a:solidFill>
              </a:rPr>
            </a:br>
            <a:r>
              <a:rPr lang="en-GB" sz="1600" b="1" dirty="0" err="1">
                <a:solidFill>
                  <a:schemeClr val="tx1"/>
                </a:solidFill>
              </a:rPr>
              <a:t>elif</a:t>
            </a:r>
            <a:r>
              <a:rPr lang="en-GB" sz="1600" b="1" dirty="0">
                <a:solidFill>
                  <a:schemeClr val="tx1"/>
                </a:solidFill>
              </a:rPr>
              <a:t> </a:t>
            </a:r>
            <a:r>
              <a:rPr lang="en-GB" sz="1600" b="1" i="1" dirty="0">
                <a:solidFill>
                  <a:schemeClr val="tx1"/>
                </a:solidFill>
              </a:rPr>
              <a:t>command2</a:t>
            </a:r>
            <a:br>
              <a:rPr lang="en-GB" sz="1600" b="1" i="1" dirty="0">
                <a:solidFill>
                  <a:schemeClr val="tx1"/>
                </a:solidFill>
              </a:rPr>
            </a:br>
            <a:r>
              <a:rPr lang="en-GB" sz="1600" b="1" dirty="0">
                <a:solidFill>
                  <a:schemeClr val="tx1"/>
                </a:solidFill>
              </a:rPr>
              <a:t>then</a:t>
            </a:r>
            <a:br>
              <a:rPr lang="en-GB" sz="1600" b="1" dirty="0">
                <a:solidFill>
                  <a:schemeClr val="tx1"/>
                </a:solidFill>
              </a:rPr>
            </a:br>
            <a:r>
              <a:rPr lang="en-GB" sz="1600" b="1" dirty="0">
                <a:solidFill>
                  <a:schemeClr val="tx1"/>
                </a:solidFill>
              </a:rPr>
              <a:t>more </a:t>
            </a:r>
            <a:r>
              <a:rPr lang="en-GB" sz="1600" b="1" i="1" dirty="0">
                <a:solidFill>
                  <a:schemeClr val="tx1"/>
                </a:solidFill>
              </a:rPr>
              <a:t>commands</a:t>
            </a:r>
            <a:br>
              <a:rPr lang="en-GB" sz="1600" b="1" i="1" dirty="0">
                <a:solidFill>
                  <a:schemeClr val="tx1"/>
                </a:solidFill>
              </a:rPr>
            </a:br>
            <a:r>
              <a:rPr lang="en-GB" sz="1600" b="1" dirty="0" err="1">
                <a:solidFill>
                  <a:schemeClr val="tx1"/>
                </a:solidFill>
              </a:rPr>
              <a:t>fi</a:t>
            </a:r>
            <a:br>
              <a:rPr lang="en-GB" sz="1600" b="1" dirty="0">
                <a:solidFill>
                  <a:schemeClr val="tx1"/>
                </a:solidFill>
              </a:rPr>
            </a:br>
            <a:r>
              <a:rPr lang="en-GB" sz="1600" b="1" dirty="0">
                <a:solidFill>
                  <a:schemeClr val="tx1"/>
                </a:solidFill>
              </a:rPr>
              <a:t>The </a:t>
            </a:r>
            <a:r>
              <a:rPr lang="en-GB" sz="1600" b="1" dirty="0" err="1">
                <a:solidFill>
                  <a:schemeClr val="tx1"/>
                </a:solidFill>
              </a:rPr>
              <a:t>elif</a:t>
            </a:r>
            <a:r>
              <a:rPr lang="en-GB" sz="1600" b="1" dirty="0">
                <a:solidFill>
                  <a:schemeClr val="tx1"/>
                </a:solidFill>
              </a:rPr>
              <a:t> statement line provides another command to evaluate, similar to the original if</a:t>
            </a:r>
            <a:br>
              <a:rPr lang="en-GB" sz="1600" b="1" dirty="0">
                <a:solidFill>
                  <a:schemeClr val="tx1"/>
                </a:solidFill>
              </a:rPr>
            </a:br>
            <a:r>
              <a:rPr lang="en-GB" sz="1600" b="1" dirty="0">
                <a:solidFill>
                  <a:schemeClr val="tx1"/>
                </a:solidFill>
              </a:rPr>
              <a:t>statement line. If the exit status code from the </a:t>
            </a:r>
            <a:r>
              <a:rPr lang="en-GB" sz="1600" b="1" dirty="0" err="1">
                <a:solidFill>
                  <a:schemeClr val="tx1"/>
                </a:solidFill>
              </a:rPr>
              <a:t>elif</a:t>
            </a:r>
            <a:r>
              <a:rPr lang="en-GB" sz="1600" b="1" dirty="0">
                <a:solidFill>
                  <a:schemeClr val="tx1"/>
                </a:solidFill>
              </a:rPr>
              <a:t> command is zero, bash executes the</a:t>
            </a:r>
            <a:br>
              <a:rPr lang="en-GB" sz="1600" b="1" dirty="0">
                <a:solidFill>
                  <a:schemeClr val="tx1"/>
                </a:solidFill>
              </a:rPr>
            </a:br>
            <a:r>
              <a:rPr lang="en-GB" sz="1600" b="1" dirty="0">
                <a:solidFill>
                  <a:schemeClr val="tx1"/>
                </a:solidFill>
              </a:rPr>
              <a:t>commands in the second then statement section. Using this method of nesting provides</a:t>
            </a:r>
            <a:br>
              <a:rPr lang="en-GB" sz="1600" b="1" dirty="0">
                <a:solidFill>
                  <a:schemeClr val="tx1"/>
                </a:solidFill>
              </a:rPr>
            </a:br>
            <a:r>
              <a:rPr lang="en-GB" sz="1600" b="1" dirty="0">
                <a:solidFill>
                  <a:schemeClr val="tx1"/>
                </a:solidFill>
              </a:rPr>
              <a:t>cleaner code with an easier-to-follow logic flow: </a:t>
            </a:r>
            <a:br>
              <a:rPr lang="en-GB" sz="1600" b="1" dirty="0">
                <a:solidFill>
                  <a:schemeClr val="tx1"/>
                </a:solidFill>
              </a:rPr>
            </a:br>
            <a:endParaRPr lang="en-US" sz="1600" b="1" dirty="0">
              <a:solidFill>
                <a:schemeClr val="tx1"/>
              </a:solidFill>
            </a:endParaRPr>
          </a:p>
        </p:txBody>
      </p:sp>
      <p:sp>
        <p:nvSpPr>
          <p:cNvPr id="3" name="Rectangle 2"/>
          <p:cNvSpPr/>
          <p:nvPr/>
        </p:nvSpPr>
        <p:spPr>
          <a:xfrm>
            <a:off x="0" y="771550"/>
            <a:ext cx="2195736" cy="1728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523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0" y="3343275"/>
            <a:ext cx="8748464" cy="1748755"/>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51470"/>
            <a:ext cx="8692556" cy="3240360"/>
          </a:xfrm>
          <a:prstGeom prst="rect">
            <a:avLst/>
          </a:prstGeom>
          <a:noFill/>
          <a:ln w="9525">
            <a:noFill/>
            <a:miter lim="800000"/>
            <a:headEnd/>
            <a:tailEnd/>
          </a:ln>
        </p:spPr>
      </p:pic>
    </p:spTree>
    <p:extLst>
      <p:ext uri="{BB962C8B-B14F-4D97-AF65-F5344CB8AC3E}">
        <p14:creationId xmlns:p14="http://schemas.microsoft.com/office/powerpoint/2010/main" val="576117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b="1" dirty="0">
                <a:solidFill>
                  <a:schemeClr val="tx1"/>
                </a:solidFill>
              </a:rPr>
              <a:t>You can continue to string </a:t>
            </a:r>
            <a:r>
              <a:rPr lang="en-GB" b="1" dirty="0" err="1">
                <a:solidFill>
                  <a:schemeClr val="tx1"/>
                </a:solidFill>
              </a:rPr>
              <a:t>elif</a:t>
            </a:r>
            <a:r>
              <a:rPr lang="en-GB" b="1" dirty="0">
                <a:solidFill>
                  <a:schemeClr val="tx1"/>
                </a:solidFill>
              </a:rPr>
              <a:t> statements together, creating one huge if-then-</a:t>
            </a:r>
            <a:r>
              <a:rPr lang="en-GB" b="1" dirty="0" err="1">
                <a:solidFill>
                  <a:schemeClr val="tx1"/>
                </a:solidFill>
              </a:rPr>
              <a:t>elif</a:t>
            </a:r>
            <a:br>
              <a:rPr lang="en-GB" b="1" dirty="0">
                <a:solidFill>
                  <a:schemeClr val="tx1"/>
                </a:solidFill>
              </a:rPr>
            </a:br>
            <a:r>
              <a:rPr lang="en-GB" b="1" dirty="0">
                <a:solidFill>
                  <a:schemeClr val="tx1"/>
                </a:solidFill>
              </a:rPr>
              <a:t>conglomeration:</a:t>
            </a:r>
            <a:br>
              <a:rPr lang="en-GB" b="1" dirty="0">
                <a:solidFill>
                  <a:schemeClr val="tx1"/>
                </a:solidFill>
              </a:rPr>
            </a:br>
            <a:r>
              <a:rPr lang="en-GB" b="1" dirty="0">
                <a:solidFill>
                  <a:schemeClr val="tx1"/>
                </a:solidFill>
              </a:rPr>
              <a:t>if </a:t>
            </a:r>
            <a:r>
              <a:rPr lang="en-GB" b="1" i="1" dirty="0">
                <a:solidFill>
                  <a:schemeClr val="tx1"/>
                </a:solidFill>
              </a:rPr>
              <a:t>command1</a:t>
            </a:r>
            <a:br>
              <a:rPr lang="en-GB" b="1" i="1" dirty="0">
                <a:solidFill>
                  <a:schemeClr val="tx1"/>
                </a:solidFill>
              </a:rPr>
            </a:br>
            <a:r>
              <a:rPr lang="en-GB" b="1" dirty="0">
                <a:solidFill>
                  <a:schemeClr val="tx1"/>
                </a:solidFill>
              </a:rPr>
              <a:t>then</a:t>
            </a:r>
            <a:br>
              <a:rPr lang="en-GB" b="1" dirty="0">
                <a:solidFill>
                  <a:schemeClr val="tx1"/>
                </a:solidFill>
              </a:rPr>
            </a:br>
            <a:r>
              <a:rPr lang="en-GB" b="1" i="1" dirty="0">
                <a:solidFill>
                  <a:schemeClr val="tx1"/>
                </a:solidFill>
              </a:rPr>
              <a:t>command set 1</a:t>
            </a:r>
            <a:br>
              <a:rPr lang="en-GB" b="1" i="1" dirty="0">
                <a:solidFill>
                  <a:schemeClr val="tx1"/>
                </a:solidFill>
              </a:rPr>
            </a:br>
            <a:r>
              <a:rPr lang="en-GB" b="1" dirty="0" err="1">
                <a:solidFill>
                  <a:schemeClr val="tx1"/>
                </a:solidFill>
              </a:rPr>
              <a:t>elif</a:t>
            </a:r>
            <a:r>
              <a:rPr lang="en-GB" b="1" dirty="0">
                <a:solidFill>
                  <a:schemeClr val="tx1"/>
                </a:solidFill>
              </a:rPr>
              <a:t> </a:t>
            </a:r>
            <a:r>
              <a:rPr lang="en-GB" b="1" i="1" dirty="0">
                <a:solidFill>
                  <a:schemeClr val="tx1"/>
                </a:solidFill>
              </a:rPr>
              <a:t>command2</a:t>
            </a:r>
            <a:br>
              <a:rPr lang="en-GB" b="1" i="1" dirty="0">
                <a:solidFill>
                  <a:schemeClr val="tx1"/>
                </a:solidFill>
              </a:rPr>
            </a:br>
            <a:r>
              <a:rPr lang="en-GB" b="1" dirty="0">
                <a:solidFill>
                  <a:schemeClr val="tx1"/>
                </a:solidFill>
              </a:rPr>
              <a:t>then</a:t>
            </a:r>
            <a:br>
              <a:rPr lang="en-GB" b="1" dirty="0">
                <a:solidFill>
                  <a:schemeClr val="tx1"/>
                </a:solidFill>
              </a:rPr>
            </a:br>
            <a:r>
              <a:rPr lang="en-GB" b="1" i="1" dirty="0">
                <a:solidFill>
                  <a:schemeClr val="tx1"/>
                </a:solidFill>
              </a:rPr>
              <a:t>command set 2</a:t>
            </a:r>
            <a:br>
              <a:rPr lang="en-GB" b="1" i="1" dirty="0">
                <a:solidFill>
                  <a:schemeClr val="tx1"/>
                </a:solidFill>
              </a:rPr>
            </a:br>
            <a:r>
              <a:rPr lang="en-GB" b="1" dirty="0" err="1">
                <a:solidFill>
                  <a:schemeClr val="tx1"/>
                </a:solidFill>
              </a:rPr>
              <a:t>elif</a:t>
            </a:r>
            <a:r>
              <a:rPr lang="en-GB" b="1" dirty="0">
                <a:solidFill>
                  <a:schemeClr val="tx1"/>
                </a:solidFill>
              </a:rPr>
              <a:t> </a:t>
            </a:r>
            <a:r>
              <a:rPr lang="en-GB" b="1" i="1" dirty="0">
                <a:solidFill>
                  <a:schemeClr val="tx1"/>
                </a:solidFill>
              </a:rPr>
              <a:t>command3</a:t>
            </a:r>
            <a:br>
              <a:rPr lang="en-GB" b="1" i="1" dirty="0">
                <a:solidFill>
                  <a:schemeClr val="tx1"/>
                </a:solidFill>
              </a:rPr>
            </a:br>
            <a:r>
              <a:rPr lang="en-GB" b="1" dirty="0">
                <a:solidFill>
                  <a:schemeClr val="tx1"/>
                </a:solidFill>
              </a:rPr>
              <a:t>then</a:t>
            </a:r>
            <a:br>
              <a:rPr lang="en-GB" b="1" dirty="0">
                <a:solidFill>
                  <a:schemeClr val="tx1"/>
                </a:solidFill>
              </a:rPr>
            </a:br>
            <a:r>
              <a:rPr lang="en-GB" b="1" i="1" dirty="0">
                <a:solidFill>
                  <a:schemeClr val="tx1"/>
                </a:solidFill>
              </a:rPr>
              <a:t>command set 3</a:t>
            </a:r>
            <a:br>
              <a:rPr lang="en-GB" b="1" i="1" dirty="0">
                <a:solidFill>
                  <a:schemeClr val="tx1"/>
                </a:solidFill>
              </a:rPr>
            </a:br>
            <a:r>
              <a:rPr lang="en-GB" b="1" dirty="0" err="1">
                <a:solidFill>
                  <a:schemeClr val="tx1"/>
                </a:solidFill>
              </a:rPr>
              <a:t>elif</a:t>
            </a:r>
            <a:r>
              <a:rPr lang="en-GB" b="1" dirty="0">
                <a:solidFill>
                  <a:schemeClr val="tx1"/>
                </a:solidFill>
              </a:rPr>
              <a:t> </a:t>
            </a:r>
            <a:r>
              <a:rPr lang="en-GB" b="1" i="1" dirty="0">
                <a:solidFill>
                  <a:schemeClr val="tx1"/>
                </a:solidFill>
              </a:rPr>
              <a:t>command4</a:t>
            </a:r>
            <a:br>
              <a:rPr lang="en-GB" b="1" i="1" dirty="0">
                <a:solidFill>
                  <a:schemeClr val="tx1"/>
                </a:solidFill>
              </a:rPr>
            </a:br>
            <a:r>
              <a:rPr lang="en-GB" b="1" dirty="0">
                <a:solidFill>
                  <a:schemeClr val="tx1"/>
                </a:solidFill>
              </a:rPr>
              <a:t>then</a:t>
            </a:r>
            <a:br>
              <a:rPr lang="en-GB" b="1" dirty="0">
                <a:solidFill>
                  <a:schemeClr val="tx1"/>
                </a:solidFill>
              </a:rPr>
            </a:br>
            <a:r>
              <a:rPr lang="en-GB" b="1" i="1" dirty="0">
                <a:solidFill>
                  <a:schemeClr val="tx1"/>
                </a:solidFill>
              </a:rPr>
              <a:t>command set 4</a:t>
            </a:r>
            <a:br>
              <a:rPr lang="en-GB" b="1" i="1" dirty="0">
                <a:solidFill>
                  <a:schemeClr val="tx1"/>
                </a:solidFill>
              </a:rPr>
            </a:br>
            <a:r>
              <a:rPr lang="en-GB" b="1" dirty="0" err="1">
                <a:solidFill>
                  <a:schemeClr val="tx1"/>
                </a:solidFill>
              </a:rPr>
              <a:t>fi</a:t>
            </a:r>
            <a:endParaRPr lang="en-GB" b="1" dirty="0">
              <a:solidFill>
                <a:schemeClr val="tx1"/>
              </a:solidFill>
            </a:endParaRPr>
          </a:p>
          <a:p>
            <a:pPr algn="l"/>
            <a:br>
              <a:rPr lang="en-GB" b="1" dirty="0">
                <a:solidFill>
                  <a:schemeClr val="tx1"/>
                </a:solidFill>
              </a:rPr>
            </a:br>
            <a:r>
              <a:rPr lang="en-GB" b="1" dirty="0">
                <a:solidFill>
                  <a:schemeClr val="tx1"/>
                </a:solidFill>
              </a:rPr>
              <a:t>Each block of commands is executed depending on which command returns the zero exit</a:t>
            </a:r>
            <a:br>
              <a:rPr lang="en-GB" b="1" dirty="0">
                <a:solidFill>
                  <a:schemeClr val="tx1"/>
                </a:solidFill>
              </a:rPr>
            </a:br>
            <a:r>
              <a:rPr lang="en-GB" b="1" dirty="0">
                <a:solidFill>
                  <a:schemeClr val="tx1"/>
                </a:solidFill>
              </a:rPr>
              <a:t>status code. Remember that the bash shell executes the if statements in order, and only</a:t>
            </a:r>
            <a:br>
              <a:rPr lang="en-GB" b="1" dirty="0">
                <a:solidFill>
                  <a:schemeClr val="tx1"/>
                </a:solidFill>
              </a:rPr>
            </a:br>
            <a:r>
              <a:rPr lang="en-GB" b="1" dirty="0">
                <a:solidFill>
                  <a:schemeClr val="tx1"/>
                </a:solidFill>
              </a:rPr>
              <a:t>the first one that returns a zero exit status results in the then section being executed. </a:t>
            </a:r>
            <a:br>
              <a:rPr lang="en-GB" b="1" dirty="0">
                <a:solidFill>
                  <a:schemeClr val="tx1"/>
                </a:solidFill>
              </a:rPr>
            </a:br>
            <a:endParaRPr lang="en-US" b="1" dirty="0">
              <a:solidFill>
                <a:schemeClr val="tx1"/>
              </a:solidFill>
            </a:endParaRPr>
          </a:p>
        </p:txBody>
      </p:sp>
      <p:sp>
        <p:nvSpPr>
          <p:cNvPr id="3" name="Rectangle 2"/>
          <p:cNvSpPr/>
          <p:nvPr/>
        </p:nvSpPr>
        <p:spPr>
          <a:xfrm>
            <a:off x="0" y="483518"/>
            <a:ext cx="2195736" cy="2736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027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600" b="1" dirty="0">
                <a:solidFill>
                  <a:schemeClr val="tx1"/>
                </a:solidFill>
              </a:rPr>
              <a:t>The test command provides a way to test different conditions in an if-then statement.</a:t>
            </a:r>
            <a:br>
              <a:rPr lang="en-GB" sz="1600" b="1" dirty="0">
                <a:solidFill>
                  <a:schemeClr val="tx1"/>
                </a:solidFill>
              </a:rPr>
            </a:br>
            <a:r>
              <a:rPr lang="en-GB" sz="1600" b="1" dirty="0">
                <a:solidFill>
                  <a:schemeClr val="tx1"/>
                </a:solidFill>
              </a:rPr>
              <a:t>If the condition listed in the test command evaluates to TRUE, the test command exits</a:t>
            </a:r>
            <a:br>
              <a:rPr lang="en-GB" sz="1600" b="1" dirty="0">
                <a:solidFill>
                  <a:schemeClr val="tx1"/>
                </a:solidFill>
              </a:rPr>
            </a:br>
            <a:r>
              <a:rPr lang="en-GB" sz="1600" b="1" dirty="0">
                <a:solidFill>
                  <a:schemeClr val="tx1"/>
                </a:solidFill>
              </a:rPr>
              <a:t>with a zero exit status code. This makes the if-then statement behave in much the same </a:t>
            </a:r>
            <a:br>
              <a:rPr lang="en-GB" sz="1600" b="1" dirty="0">
                <a:solidFill>
                  <a:schemeClr val="tx1"/>
                </a:solidFill>
              </a:rPr>
            </a:br>
            <a:r>
              <a:rPr lang="en-GB" sz="1600" b="1" dirty="0">
                <a:solidFill>
                  <a:schemeClr val="tx1"/>
                </a:solidFill>
              </a:rPr>
              <a:t>way that if-then statements work in other programming languages. If the condition is</a:t>
            </a:r>
            <a:br>
              <a:rPr lang="en-GB" sz="1600" b="1" dirty="0">
                <a:solidFill>
                  <a:schemeClr val="tx1"/>
                </a:solidFill>
              </a:rPr>
            </a:br>
            <a:r>
              <a:rPr lang="en-GB" sz="1600" b="1" dirty="0">
                <a:solidFill>
                  <a:schemeClr val="tx1"/>
                </a:solidFill>
              </a:rPr>
              <a:t>FALSE, the test command exits with a non-zero exit status code, which causes the </a:t>
            </a:r>
            <a:r>
              <a:rPr lang="en-GB" sz="1600" b="1" dirty="0" err="1">
                <a:solidFill>
                  <a:schemeClr val="tx1"/>
                </a:solidFill>
              </a:rPr>
              <a:t>ifthen</a:t>
            </a:r>
            <a:r>
              <a:rPr lang="en-GB" sz="1600" b="1" dirty="0">
                <a:solidFill>
                  <a:schemeClr val="tx1"/>
                </a:solidFill>
              </a:rPr>
              <a:t> statement to </a:t>
            </a:r>
          </a:p>
          <a:p>
            <a:pPr algn="l"/>
            <a:r>
              <a:rPr lang="en-GB" sz="1600" b="1" dirty="0">
                <a:solidFill>
                  <a:schemeClr val="tx1"/>
                </a:solidFill>
              </a:rPr>
              <a:t>exit.</a:t>
            </a:r>
            <a:br>
              <a:rPr lang="en-GB" sz="1600" b="1" dirty="0">
                <a:solidFill>
                  <a:schemeClr val="tx1"/>
                </a:solidFill>
              </a:rPr>
            </a:br>
            <a:r>
              <a:rPr lang="en-GB" sz="1600" b="1" dirty="0">
                <a:solidFill>
                  <a:schemeClr val="tx1"/>
                </a:solidFill>
              </a:rPr>
              <a:t>The format of the test command is pretty simple:</a:t>
            </a:r>
            <a:br>
              <a:rPr lang="en-GB" sz="1600" b="1" dirty="0">
                <a:solidFill>
                  <a:schemeClr val="tx1"/>
                </a:solidFill>
              </a:rPr>
            </a:br>
            <a:r>
              <a:rPr lang="en-GB" sz="1600" b="1" dirty="0">
                <a:solidFill>
                  <a:schemeClr val="tx1"/>
                </a:solidFill>
              </a:rPr>
              <a:t>test </a:t>
            </a:r>
            <a:r>
              <a:rPr lang="en-GB" sz="1600" b="1" i="1" dirty="0">
                <a:solidFill>
                  <a:schemeClr val="tx1"/>
                </a:solidFill>
              </a:rPr>
              <a:t>condition</a:t>
            </a:r>
            <a:br>
              <a:rPr lang="en-GB" sz="1600" b="1" i="1" dirty="0">
                <a:solidFill>
                  <a:schemeClr val="tx1"/>
                </a:solidFill>
              </a:rPr>
            </a:br>
            <a:r>
              <a:rPr lang="en-GB" sz="1600" b="1" dirty="0">
                <a:solidFill>
                  <a:schemeClr val="tx1"/>
                </a:solidFill>
              </a:rPr>
              <a:t>The </a:t>
            </a:r>
            <a:r>
              <a:rPr lang="en-GB" sz="1600" b="1" i="1" dirty="0">
                <a:solidFill>
                  <a:schemeClr val="tx1"/>
                </a:solidFill>
              </a:rPr>
              <a:t>condition </a:t>
            </a:r>
            <a:r>
              <a:rPr lang="en-GB" sz="1600" b="1" dirty="0">
                <a:solidFill>
                  <a:schemeClr val="tx1"/>
                </a:solidFill>
              </a:rPr>
              <a:t>is a series of parameters and values that the test command evaluates. When</a:t>
            </a:r>
            <a:br>
              <a:rPr lang="en-GB" sz="1600" b="1" dirty="0">
                <a:solidFill>
                  <a:schemeClr val="tx1"/>
                </a:solidFill>
              </a:rPr>
            </a:br>
            <a:r>
              <a:rPr lang="en-GB" sz="1600" b="1" dirty="0">
                <a:solidFill>
                  <a:schemeClr val="tx1"/>
                </a:solidFill>
              </a:rPr>
              <a:t>used in an if-then statement, the test command looks like this:</a:t>
            </a:r>
            <a:br>
              <a:rPr lang="en-GB" sz="1600" b="1" dirty="0">
                <a:solidFill>
                  <a:schemeClr val="tx1"/>
                </a:solidFill>
              </a:rPr>
            </a:br>
            <a:r>
              <a:rPr lang="en-GB" sz="1600" b="1" dirty="0">
                <a:solidFill>
                  <a:schemeClr val="tx1"/>
                </a:solidFill>
              </a:rPr>
              <a:t>if test </a:t>
            </a:r>
            <a:r>
              <a:rPr lang="en-GB" sz="1600" b="1" i="1" dirty="0">
                <a:solidFill>
                  <a:schemeClr val="tx1"/>
                </a:solidFill>
              </a:rPr>
              <a:t>condition</a:t>
            </a:r>
            <a:br>
              <a:rPr lang="en-GB" sz="1600" b="1" i="1" dirty="0">
                <a:solidFill>
                  <a:schemeClr val="tx1"/>
                </a:solidFill>
              </a:rPr>
            </a:br>
            <a:r>
              <a:rPr lang="en-GB" sz="1600" b="1" dirty="0">
                <a:solidFill>
                  <a:schemeClr val="tx1"/>
                </a:solidFill>
              </a:rPr>
              <a:t>then</a:t>
            </a:r>
            <a:br>
              <a:rPr lang="en-GB" sz="1600" b="1" dirty="0">
                <a:solidFill>
                  <a:schemeClr val="tx1"/>
                </a:solidFill>
              </a:rPr>
            </a:br>
            <a:r>
              <a:rPr lang="en-GB" sz="1600" b="1" i="1" dirty="0">
                <a:solidFill>
                  <a:schemeClr val="tx1"/>
                </a:solidFill>
              </a:rPr>
              <a:t>commands</a:t>
            </a:r>
            <a:br>
              <a:rPr lang="en-GB" sz="1600" b="1" i="1" dirty="0">
                <a:solidFill>
                  <a:schemeClr val="tx1"/>
                </a:solidFill>
              </a:rPr>
            </a:br>
            <a:r>
              <a:rPr lang="en-GB" sz="1600" b="1" dirty="0" err="1">
                <a:solidFill>
                  <a:schemeClr val="tx1"/>
                </a:solidFill>
              </a:rPr>
              <a:t>fi</a:t>
            </a:r>
            <a:r>
              <a:rPr lang="en-GB" sz="1600" b="1" dirty="0">
                <a:solidFill>
                  <a:schemeClr val="tx1"/>
                </a:solidFill>
              </a:rPr>
              <a:t> </a:t>
            </a:r>
          </a:p>
          <a:p>
            <a:pPr algn="l"/>
            <a:endParaRPr lang="en-GB" sz="1600" b="1" dirty="0">
              <a:solidFill>
                <a:schemeClr val="tx1"/>
              </a:solidFill>
            </a:endParaRPr>
          </a:p>
          <a:p>
            <a:pPr algn="l"/>
            <a:r>
              <a:rPr lang="en-GB" sz="1600" b="1" dirty="0">
                <a:solidFill>
                  <a:schemeClr val="tx1"/>
                </a:solidFill>
              </a:rPr>
              <a:t>If you leave out the </a:t>
            </a:r>
            <a:r>
              <a:rPr lang="en-GB" sz="1600" b="1" i="1" dirty="0">
                <a:solidFill>
                  <a:schemeClr val="tx1"/>
                </a:solidFill>
              </a:rPr>
              <a:t>condition </a:t>
            </a:r>
            <a:r>
              <a:rPr lang="en-GB" sz="1600" b="1" dirty="0">
                <a:solidFill>
                  <a:schemeClr val="tx1"/>
                </a:solidFill>
              </a:rPr>
              <a:t>portion of the test command statement, it exits with a</a:t>
            </a:r>
            <a:br>
              <a:rPr lang="en-GB" sz="1600" b="1" dirty="0">
                <a:solidFill>
                  <a:schemeClr val="tx1"/>
                </a:solidFill>
              </a:rPr>
            </a:br>
            <a:r>
              <a:rPr lang="en-GB" sz="1600" b="1" dirty="0">
                <a:solidFill>
                  <a:schemeClr val="tx1"/>
                </a:solidFill>
              </a:rPr>
              <a:t>non-zero exit status code and triggers any else block statements: </a:t>
            </a:r>
            <a:br>
              <a:rPr lang="en-GB" sz="1600" dirty="0"/>
            </a:br>
            <a:br>
              <a:rPr lang="en-GB" sz="1600" b="1" dirty="0">
                <a:solidFill>
                  <a:schemeClr val="tx1"/>
                </a:solidFill>
              </a:rPr>
            </a:br>
            <a:endParaRPr lang="en-US" sz="1600" b="1" dirty="0">
              <a:solidFill>
                <a:schemeClr val="tx1"/>
              </a:solidFill>
            </a:endParaRPr>
          </a:p>
        </p:txBody>
      </p:sp>
      <p:sp>
        <p:nvSpPr>
          <p:cNvPr id="3" name="Rectangle 2"/>
          <p:cNvSpPr/>
          <p:nvPr/>
        </p:nvSpPr>
        <p:spPr>
          <a:xfrm>
            <a:off x="0" y="2571750"/>
            <a:ext cx="1835696"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71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0" y="0"/>
            <a:ext cx="8620125" cy="192023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0" y="1995686"/>
            <a:ext cx="8604448" cy="60960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0" y="4227934"/>
            <a:ext cx="8676456" cy="647700"/>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0" y="2643759"/>
            <a:ext cx="8604448" cy="1512168"/>
          </a:xfrm>
          <a:prstGeom prst="rect">
            <a:avLst/>
          </a:prstGeom>
          <a:noFill/>
          <a:ln w="9525">
            <a:noFill/>
            <a:miter lim="800000"/>
            <a:headEnd/>
            <a:tailEnd/>
          </a:ln>
        </p:spPr>
      </p:pic>
    </p:spTree>
    <p:extLst>
      <p:ext uri="{BB962C8B-B14F-4D97-AF65-F5344CB8AC3E}">
        <p14:creationId xmlns:p14="http://schemas.microsoft.com/office/powerpoint/2010/main" val="946744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endParaRPr lang="en-GB" dirty="0"/>
          </a:p>
          <a:p>
            <a:pPr algn="l"/>
            <a:r>
              <a:rPr lang="en-GB" sz="1600" b="1" dirty="0">
                <a:solidFill>
                  <a:schemeClr val="tx1"/>
                </a:solidFill>
              </a:rPr>
              <a:t>Using the test command, you can determine whether a variable has content. A simple condition</a:t>
            </a:r>
            <a:br>
              <a:rPr lang="en-GB" sz="1600" b="1" dirty="0">
                <a:solidFill>
                  <a:schemeClr val="tx1"/>
                </a:solidFill>
              </a:rPr>
            </a:br>
            <a:r>
              <a:rPr lang="en-GB" sz="1600" b="1" dirty="0">
                <a:solidFill>
                  <a:schemeClr val="tx1"/>
                </a:solidFill>
              </a:rPr>
              <a:t>expression is needed to determine whether a variable has content: </a:t>
            </a:r>
            <a:br>
              <a:rPr lang="en-GB" sz="1600" b="1" dirty="0">
                <a:solidFill>
                  <a:schemeClr val="tx1"/>
                </a:solidFill>
              </a:rPr>
            </a:br>
            <a:endParaRPr lang="en-US" sz="1600" b="1" dirty="0">
              <a:solidFill>
                <a:schemeClr val="tx1"/>
              </a:solidFill>
            </a:endParaRPr>
          </a:p>
        </p:txBody>
      </p:sp>
      <p:pic>
        <p:nvPicPr>
          <p:cNvPr id="10242" name="Picture 2"/>
          <p:cNvPicPr>
            <a:picLocks noChangeAspect="1" noChangeArrowheads="1"/>
          </p:cNvPicPr>
          <p:nvPr/>
        </p:nvPicPr>
        <p:blipFill>
          <a:blip r:embed="rId2" cstate="print"/>
          <a:srcRect/>
          <a:stretch>
            <a:fillRect/>
          </a:stretch>
        </p:blipFill>
        <p:spPr bwMode="auto">
          <a:xfrm>
            <a:off x="0" y="0"/>
            <a:ext cx="8272239" cy="1512168"/>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0" y="1851670"/>
            <a:ext cx="8316416" cy="647700"/>
          </a:xfrm>
          <a:prstGeom prst="rect">
            <a:avLst/>
          </a:prstGeom>
          <a:noFill/>
          <a:ln w="9525">
            <a:noFill/>
            <a:miter lim="800000"/>
            <a:headEnd/>
            <a:tailEnd/>
          </a:ln>
        </p:spPr>
      </p:pic>
    </p:spTree>
    <p:extLst>
      <p:ext uri="{BB962C8B-B14F-4D97-AF65-F5344CB8AC3E}">
        <p14:creationId xmlns:p14="http://schemas.microsoft.com/office/powerpoint/2010/main" val="3070945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GB" sz="1600" b="1" dirty="0">
                <a:solidFill>
                  <a:schemeClr val="tx1"/>
                </a:solidFill>
              </a:rPr>
              <a:t>The bash shell provides an alternative way of testing a condition without declaring the</a:t>
            </a:r>
            <a:br>
              <a:rPr lang="en-GB" sz="1600" b="1" dirty="0">
                <a:solidFill>
                  <a:schemeClr val="tx1"/>
                </a:solidFill>
              </a:rPr>
            </a:br>
            <a:r>
              <a:rPr lang="en-GB" sz="1600" b="1" dirty="0">
                <a:solidFill>
                  <a:schemeClr val="tx1"/>
                </a:solidFill>
              </a:rPr>
              <a:t>test command in an if-then statement:</a:t>
            </a:r>
            <a:br>
              <a:rPr lang="en-GB" sz="1600" b="1" dirty="0">
                <a:solidFill>
                  <a:schemeClr val="tx1"/>
                </a:solidFill>
              </a:rPr>
            </a:br>
            <a:r>
              <a:rPr lang="en-GB" sz="1600" b="1" dirty="0">
                <a:solidFill>
                  <a:schemeClr val="tx1"/>
                </a:solidFill>
              </a:rPr>
              <a:t>if [ </a:t>
            </a:r>
            <a:r>
              <a:rPr lang="en-GB" sz="1600" b="1" i="1" dirty="0">
                <a:solidFill>
                  <a:schemeClr val="tx1"/>
                </a:solidFill>
              </a:rPr>
              <a:t>condition </a:t>
            </a:r>
            <a:r>
              <a:rPr lang="en-GB" sz="1600" b="1" dirty="0">
                <a:solidFill>
                  <a:schemeClr val="tx1"/>
                </a:solidFill>
              </a:rPr>
              <a:t>]</a:t>
            </a:r>
            <a:br>
              <a:rPr lang="en-GB" sz="1600" b="1" dirty="0">
                <a:solidFill>
                  <a:schemeClr val="tx1"/>
                </a:solidFill>
              </a:rPr>
            </a:br>
            <a:r>
              <a:rPr lang="en-GB" sz="1600" b="1" dirty="0">
                <a:solidFill>
                  <a:schemeClr val="tx1"/>
                </a:solidFill>
              </a:rPr>
              <a:t>then</a:t>
            </a:r>
            <a:br>
              <a:rPr lang="en-GB" sz="1600" b="1" dirty="0">
                <a:solidFill>
                  <a:schemeClr val="tx1"/>
                </a:solidFill>
              </a:rPr>
            </a:br>
            <a:r>
              <a:rPr lang="en-GB" sz="1600" b="1" i="1" dirty="0">
                <a:solidFill>
                  <a:schemeClr val="tx1"/>
                </a:solidFill>
              </a:rPr>
              <a:t>commands</a:t>
            </a:r>
            <a:br>
              <a:rPr lang="en-GB" sz="1600" b="1" i="1" dirty="0">
                <a:solidFill>
                  <a:schemeClr val="tx1"/>
                </a:solidFill>
              </a:rPr>
            </a:br>
            <a:r>
              <a:rPr lang="en-GB" sz="1600" b="1" dirty="0" err="1">
                <a:solidFill>
                  <a:schemeClr val="tx1"/>
                </a:solidFill>
              </a:rPr>
              <a:t>fi</a:t>
            </a:r>
            <a:br>
              <a:rPr lang="en-GB" sz="1600" b="1" dirty="0">
                <a:solidFill>
                  <a:schemeClr val="tx1"/>
                </a:solidFill>
              </a:rPr>
            </a:br>
            <a:r>
              <a:rPr lang="en-GB" sz="1600" b="1" dirty="0">
                <a:solidFill>
                  <a:schemeClr val="tx1"/>
                </a:solidFill>
              </a:rPr>
              <a:t>The square brackets define the test condition. Be careful; you </a:t>
            </a:r>
            <a:r>
              <a:rPr lang="en-GB" sz="1600" b="1" i="1" dirty="0">
                <a:solidFill>
                  <a:schemeClr val="tx1"/>
                </a:solidFill>
              </a:rPr>
              <a:t>must </a:t>
            </a:r>
            <a:r>
              <a:rPr lang="en-GB" sz="1600" b="1" dirty="0">
                <a:solidFill>
                  <a:schemeClr val="tx1"/>
                </a:solidFill>
              </a:rPr>
              <a:t>have a space after the</a:t>
            </a:r>
            <a:br>
              <a:rPr lang="en-GB" sz="1600" b="1" dirty="0">
                <a:solidFill>
                  <a:schemeClr val="tx1"/>
                </a:solidFill>
              </a:rPr>
            </a:br>
            <a:r>
              <a:rPr lang="en-GB" sz="1600" b="1" dirty="0">
                <a:solidFill>
                  <a:schemeClr val="tx1"/>
                </a:solidFill>
              </a:rPr>
              <a:t>first bracket and a space before the last bracket, or you’ll get an error message. </a:t>
            </a:r>
          </a:p>
          <a:p>
            <a:pPr algn="l"/>
            <a:endParaRPr lang="en-GB" sz="1600" b="1" dirty="0">
              <a:solidFill>
                <a:schemeClr val="tx1"/>
              </a:solidFill>
            </a:endParaRPr>
          </a:p>
          <a:p>
            <a:pPr algn="l"/>
            <a:r>
              <a:rPr lang="en-GB" sz="1600" b="1" dirty="0">
                <a:solidFill>
                  <a:schemeClr val="tx1"/>
                </a:solidFill>
              </a:rPr>
              <a:t>The test command and test conditions can evaluate three classes of conditions:</a:t>
            </a:r>
            <a:br>
              <a:rPr lang="en-GB" sz="1600" b="1" dirty="0">
                <a:solidFill>
                  <a:schemeClr val="tx1"/>
                </a:solidFill>
              </a:rPr>
            </a:br>
            <a:r>
              <a:rPr lang="en-GB" sz="1600" b="1" dirty="0">
                <a:solidFill>
                  <a:schemeClr val="tx1"/>
                </a:solidFill>
              </a:rPr>
              <a:t>■ Numeric comparisons</a:t>
            </a:r>
            <a:br>
              <a:rPr lang="en-GB" sz="1600" b="1" dirty="0">
                <a:solidFill>
                  <a:schemeClr val="tx1"/>
                </a:solidFill>
              </a:rPr>
            </a:br>
            <a:r>
              <a:rPr lang="en-GB" sz="1600" b="1" dirty="0">
                <a:solidFill>
                  <a:schemeClr val="tx1"/>
                </a:solidFill>
              </a:rPr>
              <a:t>■ String comparisons</a:t>
            </a:r>
            <a:br>
              <a:rPr lang="en-GB" sz="1600" b="1" dirty="0">
                <a:solidFill>
                  <a:schemeClr val="tx1"/>
                </a:solidFill>
              </a:rPr>
            </a:br>
            <a:r>
              <a:rPr lang="en-GB" sz="1600" b="1" dirty="0">
                <a:solidFill>
                  <a:schemeClr val="tx1"/>
                </a:solidFill>
              </a:rPr>
              <a:t>■ File comparisons </a:t>
            </a:r>
            <a:br>
              <a:rPr lang="en-GB" sz="1600" b="1" dirty="0">
                <a:solidFill>
                  <a:schemeClr val="tx1"/>
                </a:solidFill>
              </a:rPr>
            </a:br>
            <a:br>
              <a:rPr lang="en-GB" sz="1600" b="1" dirty="0">
                <a:solidFill>
                  <a:schemeClr val="tx1"/>
                </a:solidFill>
              </a:rPr>
            </a:br>
            <a:endParaRPr lang="en-US" sz="1600" b="1" dirty="0">
              <a:solidFill>
                <a:schemeClr val="tx1"/>
              </a:solidFill>
            </a:endParaRPr>
          </a:p>
        </p:txBody>
      </p:sp>
      <p:sp>
        <p:nvSpPr>
          <p:cNvPr id="3" name="Rectangle 2"/>
          <p:cNvSpPr/>
          <p:nvPr/>
        </p:nvSpPr>
        <p:spPr>
          <a:xfrm>
            <a:off x="0" y="483518"/>
            <a:ext cx="1763688"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128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3" name="Picture 2"/>
          <p:cNvPicPr>
            <a:picLocks noChangeAspect="1" noChangeArrowheads="1"/>
          </p:cNvPicPr>
          <p:nvPr/>
        </p:nvPicPr>
        <p:blipFill>
          <a:blip r:embed="rId2" cstate="print"/>
          <a:srcRect/>
          <a:stretch>
            <a:fillRect/>
          </a:stretch>
        </p:blipFill>
        <p:spPr bwMode="auto">
          <a:xfrm>
            <a:off x="0" y="0"/>
            <a:ext cx="8388424" cy="1993578"/>
          </a:xfrm>
          <a:prstGeom prst="rect">
            <a:avLst/>
          </a:prstGeom>
          <a:noFill/>
          <a:ln w="9525">
            <a:noFill/>
            <a:miter lim="800000"/>
            <a:headEnd/>
            <a:tailEnd/>
          </a:ln>
        </p:spPr>
      </p:pic>
      <p:pic>
        <p:nvPicPr>
          <p:cNvPr id="12290" name="Picture 2"/>
          <p:cNvPicPr>
            <a:picLocks noChangeAspect="1" noChangeArrowheads="1"/>
          </p:cNvPicPr>
          <p:nvPr/>
        </p:nvPicPr>
        <p:blipFill>
          <a:blip r:embed="rId3" cstate="print"/>
          <a:srcRect/>
          <a:stretch>
            <a:fillRect/>
          </a:stretch>
        </p:blipFill>
        <p:spPr bwMode="auto">
          <a:xfrm>
            <a:off x="0" y="3363838"/>
            <a:ext cx="8388424" cy="6858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0" y="2067694"/>
            <a:ext cx="8388424" cy="1137097"/>
          </a:xfrm>
          <a:prstGeom prst="rect">
            <a:avLst/>
          </a:prstGeom>
          <a:noFill/>
          <a:ln w="9525">
            <a:noFill/>
            <a:miter lim="800000"/>
            <a:headEnd/>
            <a:tailEnd/>
          </a:ln>
        </p:spPr>
      </p:pic>
    </p:spTree>
    <p:extLst>
      <p:ext uri="{BB962C8B-B14F-4D97-AF65-F5344CB8AC3E}">
        <p14:creationId xmlns:p14="http://schemas.microsoft.com/office/powerpoint/2010/main" val="2996785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600" b="1" dirty="0">
                <a:solidFill>
                  <a:schemeClr val="tx1"/>
                </a:solidFill>
              </a:rPr>
              <a:t>Using String comparisons.</a:t>
            </a:r>
          </a:p>
          <a:p>
            <a:pPr algn="l"/>
            <a:r>
              <a:rPr lang="en-GB" sz="1600" b="1" dirty="0">
                <a:solidFill>
                  <a:schemeClr val="tx1"/>
                </a:solidFill>
              </a:rPr>
              <a:t>Test conditions also allow you to perform comparisons on string values. </a:t>
            </a:r>
            <a:br>
              <a:rPr lang="en-GB" sz="1600" b="1" dirty="0">
                <a:solidFill>
                  <a:schemeClr val="tx1"/>
                </a:solidFill>
              </a:rPr>
            </a:br>
            <a:r>
              <a:rPr lang="en-US" sz="1600" b="1" dirty="0">
                <a:solidFill>
                  <a:schemeClr val="tx1"/>
                </a:solidFill>
              </a:rPr>
              <a:t> </a:t>
            </a:r>
            <a:br>
              <a:rPr lang="en-US" sz="1600" b="1" dirty="0">
                <a:solidFill>
                  <a:schemeClr val="tx1"/>
                </a:solidFill>
              </a:rPr>
            </a:br>
            <a:endParaRPr lang="en-US" sz="1600" b="1" dirty="0">
              <a:solidFill>
                <a:schemeClr val="tx1"/>
              </a:solidFill>
            </a:endParaRPr>
          </a:p>
        </p:txBody>
      </p:sp>
      <p:pic>
        <p:nvPicPr>
          <p:cNvPr id="13314" name="Picture 2"/>
          <p:cNvPicPr>
            <a:picLocks noChangeAspect="1" noChangeArrowheads="1"/>
          </p:cNvPicPr>
          <p:nvPr/>
        </p:nvPicPr>
        <p:blipFill>
          <a:blip r:embed="rId2" cstate="print"/>
          <a:srcRect/>
          <a:stretch>
            <a:fillRect/>
          </a:stretch>
        </p:blipFill>
        <p:spPr bwMode="auto">
          <a:xfrm>
            <a:off x="0" y="627534"/>
            <a:ext cx="8244408" cy="2598216"/>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0" y="4299942"/>
            <a:ext cx="8244408" cy="6096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0" y="3219822"/>
            <a:ext cx="8244408" cy="1085280"/>
          </a:xfrm>
          <a:prstGeom prst="rect">
            <a:avLst/>
          </a:prstGeom>
          <a:noFill/>
          <a:ln w="9525">
            <a:noFill/>
            <a:miter lim="800000"/>
            <a:headEnd/>
            <a:tailEnd/>
          </a:ln>
        </p:spPr>
      </p:pic>
    </p:spTree>
    <p:extLst>
      <p:ext uri="{BB962C8B-B14F-4D97-AF65-F5344CB8AC3E}">
        <p14:creationId xmlns:p14="http://schemas.microsoft.com/office/powerpoint/2010/main" val="129385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Welcome!!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Tree>
    <p:extLst>
      <p:ext uri="{BB962C8B-B14F-4D97-AF65-F5344CB8AC3E}">
        <p14:creationId xmlns:p14="http://schemas.microsoft.com/office/powerpoint/2010/main" val="3239406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Trying to determine if one string is less than or greater than another is where things</a:t>
            </a:r>
            <a:br>
              <a:rPr lang="en-GB" b="1" dirty="0">
                <a:solidFill>
                  <a:schemeClr val="tx1"/>
                </a:solidFill>
              </a:rPr>
            </a:br>
            <a:r>
              <a:rPr lang="en-GB" b="1" dirty="0">
                <a:solidFill>
                  <a:schemeClr val="tx1"/>
                </a:solidFill>
              </a:rPr>
              <a:t>start getting tricky. Two problems often plague shell programmers when trying to use the</a:t>
            </a:r>
            <a:br>
              <a:rPr lang="en-GB" b="1" dirty="0">
                <a:solidFill>
                  <a:schemeClr val="tx1"/>
                </a:solidFill>
              </a:rPr>
            </a:br>
            <a:r>
              <a:rPr lang="en-GB" b="1" dirty="0">
                <a:solidFill>
                  <a:schemeClr val="tx1"/>
                </a:solidFill>
              </a:rPr>
              <a:t>greater-than or less-than features of test conditions:</a:t>
            </a:r>
            <a:br>
              <a:rPr lang="en-GB" b="1" dirty="0">
                <a:solidFill>
                  <a:schemeClr val="tx1"/>
                </a:solidFill>
              </a:rPr>
            </a:br>
            <a:r>
              <a:rPr lang="en-GB" b="1" dirty="0">
                <a:solidFill>
                  <a:schemeClr val="tx1"/>
                </a:solidFill>
              </a:rPr>
              <a:t>■ The greater-than and less-than symbols must be escaped, or the shell uses them</a:t>
            </a:r>
            <a:br>
              <a:rPr lang="en-GB" b="1" dirty="0">
                <a:solidFill>
                  <a:schemeClr val="tx1"/>
                </a:solidFill>
              </a:rPr>
            </a:br>
            <a:r>
              <a:rPr lang="en-GB" b="1" dirty="0">
                <a:solidFill>
                  <a:schemeClr val="tx1"/>
                </a:solidFill>
              </a:rPr>
              <a:t>as redirection symbols, with the string values as filenames.</a:t>
            </a:r>
            <a:br>
              <a:rPr lang="en-GB" b="1" dirty="0">
                <a:solidFill>
                  <a:schemeClr val="tx1"/>
                </a:solidFill>
              </a:rPr>
            </a:br>
            <a:r>
              <a:rPr lang="en-GB" b="1" dirty="0">
                <a:solidFill>
                  <a:schemeClr val="tx1"/>
                </a:solidFill>
              </a:rPr>
              <a:t>■ The greater-than and less-than order is not the same as that used with the</a:t>
            </a:r>
            <a:br>
              <a:rPr lang="en-GB" b="1" dirty="0">
                <a:solidFill>
                  <a:schemeClr val="tx1"/>
                </a:solidFill>
              </a:rPr>
            </a:br>
            <a:r>
              <a:rPr lang="en-GB" b="1" dirty="0">
                <a:solidFill>
                  <a:schemeClr val="tx1"/>
                </a:solidFill>
              </a:rPr>
              <a:t>sort command.</a:t>
            </a:r>
            <a:br>
              <a:rPr lang="en-GB" b="1" dirty="0">
                <a:solidFill>
                  <a:schemeClr val="tx1"/>
                </a:solidFill>
              </a:rPr>
            </a:br>
            <a:r>
              <a:rPr lang="en-GB" b="1" dirty="0">
                <a:solidFill>
                  <a:schemeClr val="tx1"/>
                </a:solidFill>
              </a:rPr>
              <a:t>The first item can result in a huge problem that often goes undetected when programming your scripts. </a:t>
            </a:r>
            <a:br>
              <a:rPr lang="en-GB" b="1" dirty="0">
                <a:solidFill>
                  <a:schemeClr val="tx1"/>
                </a:solidFill>
              </a:rPr>
            </a:br>
            <a:r>
              <a:rPr lang="en-GB" b="1" dirty="0">
                <a:solidFill>
                  <a:schemeClr val="tx1"/>
                </a:solidFill>
              </a:rPr>
              <a:t> By just using the greater-than symbol itself in the script, no errors are generated, but the</a:t>
            </a:r>
            <a:br>
              <a:rPr lang="en-GB" b="1" dirty="0">
                <a:solidFill>
                  <a:schemeClr val="tx1"/>
                </a:solidFill>
              </a:rPr>
            </a:br>
            <a:r>
              <a:rPr lang="en-GB" b="1" dirty="0">
                <a:solidFill>
                  <a:schemeClr val="tx1"/>
                </a:solidFill>
              </a:rPr>
              <a:t>results are wrong. The script interpreted the greater-than symbol as an output redirection. </a:t>
            </a:r>
          </a:p>
          <a:p>
            <a:pPr algn="l"/>
            <a:r>
              <a:rPr lang="en-GB" b="1" dirty="0">
                <a:solidFill>
                  <a:schemeClr val="tx1"/>
                </a:solidFill>
              </a:rPr>
              <a:t>To fix this problem, you need to properly escape the greater-than symbol </a:t>
            </a:r>
            <a:br>
              <a:rPr lang="en-GB" b="1" dirty="0">
                <a:solidFill>
                  <a:schemeClr val="tx1"/>
                </a:solidFill>
              </a:rPr>
            </a:br>
            <a:r>
              <a:rPr lang="en-GB" b="1" dirty="0">
                <a:solidFill>
                  <a:schemeClr val="tx1"/>
                </a:solidFill>
              </a:rPr>
              <a:t> </a:t>
            </a:r>
            <a:br>
              <a:rPr lang="en-GB" b="1" dirty="0">
                <a:solidFill>
                  <a:schemeClr val="tx1"/>
                </a:solidFill>
              </a:rPr>
            </a:br>
            <a:endParaRPr lang="en-US" b="1" dirty="0">
              <a:solidFill>
                <a:schemeClr val="tx1"/>
              </a:solidFill>
            </a:endParaRPr>
          </a:p>
        </p:txBody>
      </p:sp>
      <p:pic>
        <p:nvPicPr>
          <p:cNvPr id="14340" name="Picture 4"/>
          <p:cNvPicPr>
            <a:picLocks noChangeAspect="1" noChangeArrowheads="1"/>
          </p:cNvPicPr>
          <p:nvPr/>
        </p:nvPicPr>
        <p:blipFill>
          <a:blip r:embed="rId2" cstate="print"/>
          <a:srcRect/>
          <a:stretch>
            <a:fillRect/>
          </a:stretch>
        </p:blipFill>
        <p:spPr bwMode="auto">
          <a:xfrm>
            <a:off x="0" y="0"/>
            <a:ext cx="8677275" cy="1707654"/>
          </a:xfrm>
          <a:prstGeom prst="rect">
            <a:avLst/>
          </a:prstGeom>
          <a:noFill/>
          <a:ln w="9525">
            <a:noFill/>
            <a:miter lim="800000"/>
            <a:headEnd/>
            <a:tailEnd/>
          </a:ln>
        </p:spPr>
      </p:pic>
      <p:pic>
        <p:nvPicPr>
          <p:cNvPr id="14341" name="Picture 5"/>
          <p:cNvPicPr>
            <a:picLocks noChangeAspect="1" noChangeArrowheads="1"/>
          </p:cNvPicPr>
          <p:nvPr/>
        </p:nvPicPr>
        <p:blipFill>
          <a:blip r:embed="rId3" cstate="print"/>
          <a:srcRect/>
          <a:stretch>
            <a:fillRect/>
          </a:stretch>
        </p:blipFill>
        <p:spPr bwMode="auto">
          <a:xfrm>
            <a:off x="0" y="1707654"/>
            <a:ext cx="8676456" cy="638175"/>
          </a:xfrm>
          <a:prstGeom prst="rect">
            <a:avLst/>
          </a:prstGeom>
          <a:noFill/>
          <a:ln w="9525">
            <a:noFill/>
            <a:miter lim="800000"/>
            <a:headEnd/>
            <a:tailEnd/>
          </a:ln>
        </p:spPr>
      </p:pic>
      <p:sp>
        <p:nvSpPr>
          <p:cNvPr id="7" name="Rectangle 6"/>
          <p:cNvSpPr/>
          <p:nvPr/>
        </p:nvSpPr>
        <p:spPr>
          <a:xfrm>
            <a:off x="0" y="4515966"/>
            <a:ext cx="630019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060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The second issue is a little more subtle, and you may not even run across it unless you are</a:t>
            </a:r>
            <a:br>
              <a:rPr lang="en-GB" b="1" dirty="0">
                <a:solidFill>
                  <a:schemeClr val="tx1"/>
                </a:solidFill>
              </a:rPr>
            </a:br>
            <a:r>
              <a:rPr lang="en-GB" b="1" dirty="0">
                <a:solidFill>
                  <a:schemeClr val="tx1"/>
                </a:solidFill>
              </a:rPr>
              <a:t>working with uppercase and lowercase letters. The sort command handles uppercase letters opposite to the way the test conditions consider them: </a:t>
            </a:r>
            <a:br>
              <a:rPr lang="en-GB" b="1" dirty="0">
                <a:solidFill>
                  <a:schemeClr val="tx1"/>
                </a:solidFill>
              </a:rPr>
            </a:br>
            <a:r>
              <a:rPr lang="en-GB" b="1" dirty="0">
                <a:solidFill>
                  <a:schemeClr val="tx1"/>
                </a:solidFill>
              </a:rPr>
              <a:t> Capitalized letters are treated as less than lowercase letters in test comparisons. However, the</a:t>
            </a:r>
            <a:br>
              <a:rPr lang="en-GB" b="1" dirty="0">
                <a:solidFill>
                  <a:schemeClr val="tx1"/>
                </a:solidFill>
              </a:rPr>
            </a:br>
            <a:r>
              <a:rPr lang="en-GB" b="1" dirty="0">
                <a:solidFill>
                  <a:schemeClr val="tx1"/>
                </a:solidFill>
              </a:rPr>
              <a:t>sort command does the opposite. When you put the same strings in a file and use the sort</a:t>
            </a:r>
            <a:br>
              <a:rPr lang="en-GB" b="1" dirty="0">
                <a:solidFill>
                  <a:schemeClr val="tx1"/>
                </a:solidFill>
              </a:rPr>
            </a:br>
            <a:r>
              <a:rPr lang="en-GB" b="1" dirty="0">
                <a:solidFill>
                  <a:schemeClr val="tx1"/>
                </a:solidFill>
              </a:rPr>
              <a:t>command, the lowercase letters appear first. This is due to different ordering techniques.</a:t>
            </a:r>
            <a:br>
              <a:rPr lang="en-GB" b="1" dirty="0">
                <a:solidFill>
                  <a:schemeClr val="tx1"/>
                </a:solidFill>
              </a:rPr>
            </a:br>
            <a:r>
              <a:rPr lang="en-GB" b="1" dirty="0">
                <a:solidFill>
                  <a:schemeClr val="tx1"/>
                </a:solidFill>
              </a:rPr>
              <a:t>Test comparisons use standard ASCII ordering, using each character’s ASCII numeric value</a:t>
            </a:r>
            <a:br>
              <a:rPr lang="en-GB" b="1" dirty="0">
                <a:solidFill>
                  <a:schemeClr val="tx1"/>
                </a:solidFill>
              </a:rPr>
            </a:br>
            <a:r>
              <a:rPr lang="en-GB" b="1" dirty="0">
                <a:solidFill>
                  <a:schemeClr val="tx1"/>
                </a:solidFill>
              </a:rPr>
              <a:t>to determine the sort order. The sort command uses the sorting order defined for the</a:t>
            </a:r>
            <a:br>
              <a:rPr lang="en-GB" b="1" dirty="0">
                <a:solidFill>
                  <a:schemeClr val="tx1"/>
                </a:solidFill>
              </a:rPr>
            </a:br>
            <a:r>
              <a:rPr lang="en-GB" b="1" dirty="0">
                <a:solidFill>
                  <a:schemeClr val="tx1"/>
                </a:solidFill>
              </a:rPr>
              <a:t>system locale language settings. </a:t>
            </a:r>
            <a:br>
              <a:rPr lang="en-GB" b="1" dirty="0">
                <a:solidFill>
                  <a:schemeClr val="tx1"/>
                </a:solidFill>
              </a:rPr>
            </a:br>
            <a:endParaRPr lang="en-US" b="1" dirty="0">
              <a:solidFill>
                <a:schemeClr val="tx1"/>
              </a:solidFill>
            </a:endParaRPr>
          </a:p>
        </p:txBody>
      </p:sp>
      <p:pic>
        <p:nvPicPr>
          <p:cNvPr id="15362" name="Picture 2"/>
          <p:cNvPicPr>
            <a:picLocks noChangeAspect="1" noChangeArrowheads="1"/>
          </p:cNvPicPr>
          <p:nvPr/>
        </p:nvPicPr>
        <p:blipFill>
          <a:blip r:embed="rId2" cstate="print"/>
          <a:srcRect/>
          <a:stretch>
            <a:fillRect/>
          </a:stretch>
        </p:blipFill>
        <p:spPr bwMode="auto">
          <a:xfrm>
            <a:off x="0" y="1851670"/>
            <a:ext cx="8460432" cy="5715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0" y="0"/>
            <a:ext cx="8460432" cy="1814884"/>
          </a:xfrm>
          <a:prstGeom prst="rect">
            <a:avLst/>
          </a:prstGeom>
          <a:noFill/>
          <a:ln w="9525">
            <a:noFill/>
            <a:miter lim="800000"/>
            <a:headEnd/>
            <a:tailEnd/>
          </a:ln>
        </p:spPr>
      </p:pic>
    </p:spTree>
    <p:extLst>
      <p:ext uri="{BB962C8B-B14F-4D97-AF65-F5344CB8AC3E}">
        <p14:creationId xmlns:p14="http://schemas.microsoft.com/office/powerpoint/2010/main" val="3496399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0" y="0"/>
            <a:ext cx="8460432" cy="4876006"/>
          </a:xfrm>
          <a:prstGeom prst="rect">
            <a:avLst/>
          </a:prstGeom>
          <a:noFill/>
          <a:ln w="9525">
            <a:noFill/>
            <a:miter lim="800000"/>
            <a:headEnd/>
            <a:tailEnd/>
          </a:ln>
        </p:spPr>
      </p:pic>
    </p:spTree>
    <p:extLst>
      <p:ext uri="{BB962C8B-B14F-4D97-AF65-F5344CB8AC3E}">
        <p14:creationId xmlns:p14="http://schemas.microsoft.com/office/powerpoint/2010/main" val="511930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endParaRPr lang="en-GB" b="1" dirty="0">
              <a:solidFill>
                <a:schemeClr val="tx1"/>
              </a:solidFill>
            </a:endParaRPr>
          </a:p>
          <a:p>
            <a:pPr algn="l"/>
            <a:r>
              <a:rPr lang="en-GB" b="1" dirty="0">
                <a:solidFill>
                  <a:schemeClr val="tx1"/>
                </a:solidFill>
              </a:rPr>
              <a:t>Looking at string size</a:t>
            </a:r>
            <a:br>
              <a:rPr lang="en-GB" b="1" dirty="0">
                <a:solidFill>
                  <a:schemeClr val="tx1"/>
                </a:solidFill>
              </a:rPr>
            </a:br>
            <a:r>
              <a:rPr lang="en-GB" b="1" dirty="0">
                <a:solidFill>
                  <a:schemeClr val="tx1"/>
                </a:solidFill>
              </a:rPr>
              <a:t>The -n and -z comparisons are handy when trying to evaluate whether a variable</a:t>
            </a:r>
            <a:br>
              <a:rPr lang="en-GB" b="1" dirty="0">
                <a:solidFill>
                  <a:schemeClr val="tx1"/>
                </a:solidFill>
              </a:rPr>
            </a:br>
            <a:r>
              <a:rPr lang="en-GB" b="1" dirty="0">
                <a:solidFill>
                  <a:schemeClr val="tx1"/>
                </a:solidFill>
              </a:rPr>
              <a:t>contains data: </a:t>
            </a:r>
            <a:br>
              <a:rPr lang="en-GB" b="1" dirty="0">
                <a:solidFill>
                  <a:schemeClr val="tx1"/>
                </a:solidFill>
              </a:rPr>
            </a:br>
            <a:r>
              <a:rPr lang="en-GB" b="1" dirty="0">
                <a:solidFill>
                  <a:schemeClr val="tx1"/>
                </a:solidFill>
              </a:rPr>
              <a:t> if [ -n $val1 ]</a:t>
            </a:r>
            <a:br>
              <a:rPr lang="en-GB" b="1" dirty="0">
                <a:solidFill>
                  <a:schemeClr val="tx1"/>
                </a:solidFill>
              </a:rPr>
            </a:br>
            <a:r>
              <a:rPr lang="en-GB" b="1" dirty="0">
                <a:solidFill>
                  <a:schemeClr val="tx1"/>
                </a:solidFill>
              </a:rPr>
              <a:t>The preceding code determines whether the val1 variable is non-zero in length, which it is,</a:t>
            </a:r>
            <a:br>
              <a:rPr lang="en-GB" b="1" dirty="0">
                <a:solidFill>
                  <a:schemeClr val="tx1"/>
                </a:solidFill>
              </a:rPr>
            </a:br>
            <a:r>
              <a:rPr lang="en-GB" b="1" dirty="0">
                <a:solidFill>
                  <a:schemeClr val="tx1"/>
                </a:solidFill>
              </a:rPr>
              <a:t>so its then section is processed.</a:t>
            </a:r>
            <a:br>
              <a:rPr lang="en-GB" b="1" dirty="0">
                <a:solidFill>
                  <a:schemeClr val="tx1"/>
                </a:solidFill>
              </a:rPr>
            </a:br>
            <a:r>
              <a:rPr lang="en-GB" b="1" dirty="0">
                <a:solidFill>
                  <a:schemeClr val="tx1"/>
                </a:solidFill>
              </a:rPr>
              <a:t>if [ -z $var2 ]</a:t>
            </a:r>
            <a:br>
              <a:rPr lang="en-GB" b="1" dirty="0">
                <a:solidFill>
                  <a:schemeClr val="tx1"/>
                </a:solidFill>
              </a:rPr>
            </a:br>
            <a:r>
              <a:rPr lang="en-GB" b="1" dirty="0">
                <a:solidFill>
                  <a:schemeClr val="tx1"/>
                </a:solidFill>
              </a:rPr>
              <a:t>This preceding code determines whether the val2 variable is zero in length, which it is, so</a:t>
            </a:r>
            <a:br>
              <a:rPr lang="en-GB" b="1" dirty="0">
                <a:solidFill>
                  <a:schemeClr val="tx1"/>
                </a:solidFill>
              </a:rPr>
            </a:br>
            <a:r>
              <a:rPr lang="en-GB" b="1" dirty="0">
                <a:solidFill>
                  <a:schemeClr val="tx1"/>
                </a:solidFill>
              </a:rPr>
              <a:t>its then section is processed. </a:t>
            </a:r>
            <a:br>
              <a:rPr lang="en-GB" b="1" dirty="0">
                <a:solidFill>
                  <a:schemeClr val="tx1"/>
                </a:solidFill>
              </a:rPr>
            </a:br>
            <a:endParaRPr lang="en-US" b="1" dirty="0">
              <a:solidFill>
                <a:schemeClr val="tx1"/>
              </a:solidFill>
            </a:endParaRPr>
          </a:p>
        </p:txBody>
      </p:sp>
      <p:pic>
        <p:nvPicPr>
          <p:cNvPr id="17410" name="Picture 2"/>
          <p:cNvPicPr>
            <a:picLocks noChangeAspect="1" noChangeArrowheads="1"/>
          </p:cNvPicPr>
          <p:nvPr/>
        </p:nvPicPr>
        <p:blipFill>
          <a:blip r:embed="rId2" cstate="print"/>
          <a:srcRect/>
          <a:stretch>
            <a:fillRect/>
          </a:stretch>
        </p:blipFill>
        <p:spPr bwMode="auto">
          <a:xfrm>
            <a:off x="0" y="1707654"/>
            <a:ext cx="8532440" cy="638175"/>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0" y="0"/>
            <a:ext cx="8488437" cy="1636959"/>
          </a:xfrm>
          <a:prstGeom prst="rect">
            <a:avLst/>
          </a:prstGeom>
          <a:noFill/>
          <a:ln w="9525">
            <a:noFill/>
            <a:miter lim="800000"/>
            <a:headEnd/>
            <a:tailEnd/>
          </a:ln>
        </p:spPr>
      </p:pic>
      <p:sp>
        <p:nvSpPr>
          <p:cNvPr id="5" name="Rectangle 4"/>
          <p:cNvSpPr/>
          <p:nvPr/>
        </p:nvSpPr>
        <p:spPr>
          <a:xfrm>
            <a:off x="0" y="3219822"/>
            <a:ext cx="125963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3867894"/>
            <a:ext cx="16196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013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0" y="2211710"/>
            <a:ext cx="8676456" cy="885825"/>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0" y="0"/>
            <a:ext cx="8676456" cy="2067694"/>
          </a:xfrm>
          <a:prstGeom prst="rect">
            <a:avLst/>
          </a:prstGeom>
          <a:noFill/>
          <a:ln w="9525">
            <a:noFill/>
            <a:miter lim="800000"/>
            <a:headEnd/>
            <a:tailEnd/>
          </a:ln>
        </p:spPr>
      </p:pic>
    </p:spTree>
    <p:extLst>
      <p:ext uri="{BB962C8B-B14F-4D97-AF65-F5344CB8AC3E}">
        <p14:creationId xmlns:p14="http://schemas.microsoft.com/office/powerpoint/2010/main" val="2068419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400" b="1" u="sng" dirty="0">
                <a:solidFill>
                  <a:schemeClr val="tx1"/>
                </a:solidFill>
              </a:rPr>
              <a:t>Using file comparisons </a:t>
            </a:r>
            <a:br>
              <a:rPr lang="en-US" sz="2400" b="1" u="sng" dirty="0">
                <a:solidFill>
                  <a:schemeClr val="tx1"/>
                </a:solidFill>
              </a:rPr>
            </a:br>
            <a:endParaRPr lang="en-US" sz="2400" b="1" u="sng" dirty="0">
              <a:solidFill>
                <a:schemeClr val="tx1"/>
              </a:solidFill>
            </a:endParaRPr>
          </a:p>
        </p:txBody>
      </p:sp>
      <p:pic>
        <p:nvPicPr>
          <p:cNvPr id="2" name="Picture 1">
            <a:extLst>
              <a:ext uri="{FF2B5EF4-FFF2-40B4-BE49-F238E27FC236}">
                <a16:creationId xmlns:a16="http://schemas.microsoft.com/office/drawing/2014/main" id="{8A08C3E4-60A9-4792-93BB-AACE974A9989}"/>
              </a:ext>
            </a:extLst>
          </p:cNvPr>
          <p:cNvPicPr>
            <a:picLocks noChangeAspect="1"/>
          </p:cNvPicPr>
          <p:nvPr/>
        </p:nvPicPr>
        <p:blipFill>
          <a:blip r:embed="rId2"/>
          <a:stretch>
            <a:fillRect/>
          </a:stretch>
        </p:blipFill>
        <p:spPr>
          <a:xfrm>
            <a:off x="-5204" y="411510"/>
            <a:ext cx="8609652" cy="1685925"/>
          </a:xfrm>
          <a:prstGeom prst="rect">
            <a:avLst/>
          </a:prstGeom>
        </p:spPr>
      </p:pic>
      <p:pic>
        <p:nvPicPr>
          <p:cNvPr id="3" name="Picture 2">
            <a:extLst>
              <a:ext uri="{FF2B5EF4-FFF2-40B4-BE49-F238E27FC236}">
                <a16:creationId xmlns:a16="http://schemas.microsoft.com/office/drawing/2014/main" id="{F2B4AF5E-A607-485F-9CAE-ED54211E33EA}"/>
              </a:ext>
            </a:extLst>
          </p:cNvPr>
          <p:cNvPicPr>
            <a:picLocks noChangeAspect="1"/>
          </p:cNvPicPr>
          <p:nvPr/>
        </p:nvPicPr>
        <p:blipFill>
          <a:blip r:embed="rId3"/>
          <a:stretch>
            <a:fillRect/>
          </a:stretch>
        </p:blipFill>
        <p:spPr>
          <a:xfrm>
            <a:off x="-5204" y="2097434"/>
            <a:ext cx="8609652" cy="2778195"/>
          </a:xfrm>
          <a:prstGeom prst="rect">
            <a:avLst/>
          </a:prstGeom>
        </p:spPr>
      </p:pic>
    </p:spTree>
    <p:extLst>
      <p:ext uri="{BB962C8B-B14F-4D97-AF65-F5344CB8AC3E}">
        <p14:creationId xmlns:p14="http://schemas.microsoft.com/office/powerpoint/2010/main" val="2104604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These conditions give you the ability to check filesystem files within shell scripts. They are</a:t>
            </a:r>
            <a:br>
              <a:rPr lang="en-US" sz="1800" b="1" dirty="0">
                <a:solidFill>
                  <a:schemeClr val="tx1"/>
                </a:solidFill>
              </a:rPr>
            </a:br>
            <a:r>
              <a:rPr lang="en-US" sz="1800" b="1" dirty="0">
                <a:solidFill>
                  <a:schemeClr val="tx1"/>
                </a:solidFill>
              </a:rPr>
              <a:t>often used in scripts that access files. Because they’re used so often.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4195E536-9779-49F9-A731-3DAB8C0A58D3}"/>
              </a:ext>
            </a:extLst>
          </p:cNvPr>
          <p:cNvPicPr>
            <a:picLocks noChangeAspect="1"/>
          </p:cNvPicPr>
          <p:nvPr/>
        </p:nvPicPr>
        <p:blipFill>
          <a:blip r:embed="rId2"/>
          <a:stretch>
            <a:fillRect/>
          </a:stretch>
        </p:blipFill>
        <p:spPr>
          <a:xfrm>
            <a:off x="107504" y="2715766"/>
            <a:ext cx="8352928" cy="2160240"/>
          </a:xfrm>
          <a:prstGeom prst="rect">
            <a:avLst/>
          </a:prstGeom>
        </p:spPr>
      </p:pic>
      <p:pic>
        <p:nvPicPr>
          <p:cNvPr id="3" name="Picture 2">
            <a:extLst>
              <a:ext uri="{FF2B5EF4-FFF2-40B4-BE49-F238E27FC236}">
                <a16:creationId xmlns:a16="http://schemas.microsoft.com/office/drawing/2014/main" id="{31041146-200F-4FED-B27B-A333A38CC993}"/>
              </a:ext>
            </a:extLst>
          </p:cNvPr>
          <p:cNvPicPr>
            <a:picLocks noChangeAspect="1"/>
          </p:cNvPicPr>
          <p:nvPr/>
        </p:nvPicPr>
        <p:blipFill>
          <a:blip r:embed="rId3"/>
          <a:stretch>
            <a:fillRect/>
          </a:stretch>
        </p:blipFill>
        <p:spPr>
          <a:xfrm>
            <a:off x="84922" y="667381"/>
            <a:ext cx="8375510" cy="1971675"/>
          </a:xfrm>
          <a:prstGeom prst="rect">
            <a:avLst/>
          </a:prstGeom>
        </p:spPr>
      </p:pic>
    </p:spTree>
    <p:extLst>
      <p:ext uri="{BB962C8B-B14F-4D97-AF65-F5344CB8AC3E}">
        <p14:creationId xmlns:p14="http://schemas.microsoft.com/office/powerpoint/2010/main" val="2814344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Checking whether an object exists</a:t>
            </a:r>
            <a:br>
              <a:rPr lang="en-US" sz="1800" b="1" dirty="0">
                <a:solidFill>
                  <a:schemeClr val="tx1"/>
                </a:solidFill>
              </a:rPr>
            </a:br>
            <a:r>
              <a:rPr lang="en-US" sz="1800" b="1" dirty="0">
                <a:solidFill>
                  <a:schemeClr val="tx1"/>
                </a:solidFill>
              </a:rPr>
              <a:t>The -e comparison allows you to check if </a:t>
            </a:r>
            <a:r>
              <a:rPr lang="en-US" sz="1800" b="1" u="sng" dirty="0">
                <a:solidFill>
                  <a:schemeClr val="tx1"/>
                </a:solidFill>
              </a:rPr>
              <a:t>either a file or directory</a:t>
            </a:r>
            <a:r>
              <a:rPr lang="en-US" sz="1800" b="1" dirty="0">
                <a:solidFill>
                  <a:schemeClr val="tx1"/>
                </a:solidFill>
              </a:rPr>
              <a:t> object exists before you</a:t>
            </a:r>
            <a:br>
              <a:rPr lang="en-US" sz="1800" b="1" dirty="0">
                <a:solidFill>
                  <a:schemeClr val="tx1"/>
                </a:solidFill>
              </a:rPr>
            </a:br>
            <a:r>
              <a:rPr lang="en-US" sz="1800" b="1" dirty="0">
                <a:solidFill>
                  <a:schemeClr val="tx1"/>
                </a:solidFill>
              </a:rPr>
              <a:t>attempt to use it in your script: </a:t>
            </a: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FAD93314-9D40-4BF1-B1E5-26AEF810886C}"/>
              </a:ext>
            </a:extLst>
          </p:cNvPr>
          <p:cNvSpPr/>
          <p:nvPr/>
        </p:nvSpPr>
        <p:spPr>
          <a:xfrm>
            <a:off x="467544" y="339502"/>
            <a:ext cx="28803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779941-83E1-4F3F-8993-5CBEEAA4DCAA}"/>
              </a:ext>
            </a:extLst>
          </p:cNvPr>
          <p:cNvPicPr>
            <a:picLocks noChangeAspect="1"/>
          </p:cNvPicPr>
          <p:nvPr/>
        </p:nvPicPr>
        <p:blipFill>
          <a:blip r:embed="rId2"/>
          <a:stretch>
            <a:fillRect/>
          </a:stretch>
        </p:blipFill>
        <p:spPr>
          <a:xfrm>
            <a:off x="0" y="3723878"/>
            <a:ext cx="8604448" cy="1152128"/>
          </a:xfrm>
          <a:prstGeom prst="rect">
            <a:avLst/>
          </a:prstGeom>
        </p:spPr>
      </p:pic>
      <p:pic>
        <p:nvPicPr>
          <p:cNvPr id="4" name="Picture 3">
            <a:extLst>
              <a:ext uri="{FF2B5EF4-FFF2-40B4-BE49-F238E27FC236}">
                <a16:creationId xmlns:a16="http://schemas.microsoft.com/office/drawing/2014/main" id="{623A9171-4BE6-40B3-940E-0FDB01D98522}"/>
              </a:ext>
            </a:extLst>
          </p:cNvPr>
          <p:cNvPicPr>
            <a:picLocks noChangeAspect="1"/>
          </p:cNvPicPr>
          <p:nvPr/>
        </p:nvPicPr>
        <p:blipFill>
          <a:blip r:embed="rId3"/>
          <a:stretch>
            <a:fillRect/>
          </a:stretch>
        </p:blipFill>
        <p:spPr>
          <a:xfrm>
            <a:off x="0" y="966221"/>
            <a:ext cx="8604448" cy="2600325"/>
          </a:xfrm>
          <a:prstGeom prst="rect">
            <a:avLst/>
          </a:prstGeom>
        </p:spPr>
      </p:pic>
    </p:spTree>
    <p:extLst>
      <p:ext uri="{BB962C8B-B14F-4D97-AF65-F5344CB8AC3E}">
        <p14:creationId xmlns:p14="http://schemas.microsoft.com/office/powerpoint/2010/main" val="719745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-e comparison works for both files and directories. To be sure that the object specified</a:t>
            </a:r>
            <a:br>
              <a:rPr lang="en-US" sz="1800" b="1" dirty="0">
                <a:solidFill>
                  <a:schemeClr val="tx1"/>
                </a:solidFill>
              </a:rPr>
            </a:br>
            <a:r>
              <a:rPr lang="en-US" sz="1800" b="1" dirty="0">
                <a:solidFill>
                  <a:schemeClr val="tx1"/>
                </a:solidFill>
              </a:rPr>
              <a:t>is a file and not a directory, you must use the </a:t>
            </a:r>
            <a:r>
              <a:rPr lang="en-US" sz="1800" b="1" u="sng" dirty="0">
                <a:solidFill>
                  <a:schemeClr val="tx1"/>
                </a:solidFill>
              </a:rPr>
              <a:t>-f comparison</a:t>
            </a:r>
            <a:r>
              <a:rPr lang="en-US" sz="1800" b="1" dirty="0">
                <a:solidFill>
                  <a:schemeClr val="tx1"/>
                </a:solidFill>
              </a:rPr>
              <a:t>: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0710F807-04B0-448D-8ADE-3918153B32A0}"/>
              </a:ext>
            </a:extLst>
          </p:cNvPr>
          <p:cNvPicPr>
            <a:picLocks noChangeAspect="1"/>
          </p:cNvPicPr>
          <p:nvPr/>
        </p:nvPicPr>
        <p:blipFill>
          <a:blip r:embed="rId2"/>
          <a:stretch>
            <a:fillRect/>
          </a:stretch>
        </p:blipFill>
        <p:spPr>
          <a:xfrm>
            <a:off x="0" y="699542"/>
            <a:ext cx="8676456" cy="2495550"/>
          </a:xfrm>
          <a:prstGeom prst="rect">
            <a:avLst/>
          </a:prstGeom>
        </p:spPr>
      </p:pic>
      <p:pic>
        <p:nvPicPr>
          <p:cNvPr id="3" name="Picture 2">
            <a:extLst>
              <a:ext uri="{FF2B5EF4-FFF2-40B4-BE49-F238E27FC236}">
                <a16:creationId xmlns:a16="http://schemas.microsoft.com/office/drawing/2014/main" id="{24DD4276-A530-481E-841F-0F7C8E869616}"/>
              </a:ext>
            </a:extLst>
          </p:cNvPr>
          <p:cNvPicPr>
            <a:picLocks noChangeAspect="1"/>
          </p:cNvPicPr>
          <p:nvPr/>
        </p:nvPicPr>
        <p:blipFill>
          <a:blip r:embed="rId3"/>
          <a:stretch>
            <a:fillRect/>
          </a:stretch>
        </p:blipFill>
        <p:spPr>
          <a:xfrm>
            <a:off x="-18256" y="3667634"/>
            <a:ext cx="8550696" cy="1208371"/>
          </a:xfrm>
          <a:prstGeom prst="rect">
            <a:avLst/>
          </a:prstGeom>
        </p:spPr>
      </p:pic>
    </p:spTree>
    <p:extLst>
      <p:ext uri="{BB962C8B-B14F-4D97-AF65-F5344CB8AC3E}">
        <p14:creationId xmlns:p14="http://schemas.microsoft.com/office/powerpoint/2010/main" val="1397985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Before trying to read data from a file, it’s usually a good idea to test whether you can read</a:t>
            </a:r>
            <a:br>
              <a:rPr lang="en-US" sz="1800" b="1" dirty="0">
                <a:solidFill>
                  <a:schemeClr val="tx1"/>
                </a:solidFill>
              </a:rPr>
            </a:br>
            <a:r>
              <a:rPr lang="en-US" sz="1800" b="1" dirty="0">
                <a:solidFill>
                  <a:schemeClr val="tx1"/>
                </a:solidFill>
              </a:rPr>
              <a:t>from the file first. You do this with the </a:t>
            </a:r>
            <a:r>
              <a:rPr lang="en-US" sz="1800" b="1" u="sng" dirty="0">
                <a:solidFill>
                  <a:schemeClr val="tx1"/>
                </a:solidFill>
              </a:rPr>
              <a:t>-r comparison: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61454432-1B6F-41F3-A6CB-73E1E6268D67}"/>
              </a:ext>
            </a:extLst>
          </p:cNvPr>
          <p:cNvPicPr>
            <a:picLocks noChangeAspect="1"/>
          </p:cNvPicPr>
          <p:nvPr/>
        </p:nvPicPr>
        <p:blipFill>
          <a:blip r:embed="rId2"/>
          <a:stretch>
            <a:fillRect/>
          </a:stretch>
        </p:blipFill>
        <p:spPr>
          <a:xfrm>
            <a:off x="0" y="3579862"/>
            <a:ext cx="8244408" cy="1296144"/>
          </a:xfrm>
          <a:prstGeom prst="rect">
            <a:avLst/>
          </a:prstGeom>
        </p:spPr>
      </p:pic>
      <p:pic>
        <p:nvPicPr>
          <p:cNvPr id="3" name="Picture 2">
            <a:extLst>
              <a:ext uri="{FF2B5EF4-FFF2-40B4-BE49-F238E27FC236}">
                <a16:creationId xmlns:a16="http://schemas.microsoft.com/office/drawing/2014/main" id="{D26320C2-E7A5-4AA5-8A7C-2DC8B6A7357C}"/>
              </a:ext>
            </a:extLst>
          </p:cNvPr>
          <p:cNvPicPr>
            <a:picLocks noChangeAspect="1"/>
          </p:cNvPicPr>
          <p:nvPr/>
        </p:nvPicPr>
        <p:blipFill>
          <a:blip r:embed="rId3"/>
          <a:stretch>
            <a:fillRect/>
          </a:stretch>
        </p:blipFill>
        <p:spPr>
          <a:xfrm>
            <a:off x="0" y="627534"/>
            <a:ext cx="8244408" cy="2781300"/>
          </a:xfrm>
          <a:prstGeom prst="rect">
            <a:avLst/>
          </a:prstGeom>
        </p:spPr>
      </p:pic>
    </p:spTree>
    <p:extLst>
      <p:ext uri="{BB962C8B-B14F-4D97-AF65-F5344CB8AC3E}">
        <p14:creationId xmlns:p14="http://schemas.microsoft.com/office/powerpoint/2010/main" val="178374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r>
              <a:rPr lang="en-US" sz="2400" b="1" u="sng" dirty="0">
                <a:solidFill>
                  <a:schemeClr val="tx1"/>
                </a:solidFill>
                <a:latin typeface="Times New Roman" panose="02020603050405020304" pitchFamily="18" charset="0"/>
                <a:cs typeface="Times New Roman" panose="02020603050405020304" pitchFamily="18" charset="0"/>
              </a:rPr>
              <a:t>Using Multiple Commands</a:t>
            </a:r>
          </a:p>
          <a:p>
            <a:pPr algn="l"/>
            <a:endParaRPr lang="en-US" sz="2400" b="1" u="sng"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The key to shell scripts is the ability to enter multiple</a:t>
            </a:r>
          </a:p>
          <a:p>
            <a:pPr algn="l"/>
            <a:r>
              <a:rPr lang="en-US" sz="2000" b="1" dirty="0">
                <a:solidFill>
                  <a:schemeClr val="tx1"/>
                </a:solidFill>
                <a:latin typeface="Times New Roman" panose="02020603050405020304" pitchFamily="18" charset="0"/>
                <a:cs typeface="Times New Roman" panose="02020603050405020304" pitchFamily="18" charset="0"/>
              </a:rPr>
              <a:t>commands and process the results from each command, even </a:t>
            </a:r>
          </a:p>
          <a:p>
            <a:pPr algn="l"/>
            <a:r>
              <a:rPr lang="en-US" sz="2000" b="1" dirty="0">
                <a:solidFill>
                  <a:schemeClr val="tx1"/>
                </a:solidFill>
                <a:latin typeface="Times New Roman" panose="02020603050405020304" pitchFamily="18" charset="0"/>
                <a:cs typeface="Times New Roman" panose="02020603050405020304" pitchFamily="18" charset="0"/>
              </a:rPr>
              <a:t>possibly passing the results of one</a:t>
            </a:r>
          </a:p>
          <a:p>
            <a:pPr algn="l"/>
            <a:r>
              <a:rPr lang="en-US" sz="2000" b="1" dirty="0">
                <a:solidFill>
                  <a:schemeClr val="tx1"/>
                </a:solidFill>
                <a:latin typeface="Times New Roman" panose="02020603050405020304" pitchFamily="18" charset="0"/>
                <a:cs typeface="Times New Roman" panose="02020603050405020304" pitchFamily="18" charset="0"/>
              </a:rPr>
              <a:t>command to another.</a:t>
            </a:r>
          </a:p>
          <a:p>
            <a:pPr algn="l"/>
            <a:endParaRPr lang="en-US" sz="2400" b="1" dirty="0">
              <a:solidFill>
                <a:schemeClr val="tx1"/>
              </a:solidFill>
              <a:latin typeface="Times New Roman" panose="02020603050405020304" pitchFamily="18" charset="0"/>
              <a:cs typeface="Times New Roman" panose="02020603050405020304" pitchFamily="18" charset="0"/>
            </a:endParaRPr>
          </a:p>
          <a:p>
            <a:pPr algn="l"/>
            <a:endParaRPr lang="en-US" sz="2400" b="1" dirty="0">
              <a:solidFill>
                <a:schemeClr val="tx1"/>
              </a:solidFill>
              <a:latin typeface="Times New Roman" panose="02020603050405020304" pitchFamily="18" charset="0"/>
              <a:cs typeface="Times New Roman" panose="02020603050405020304" pitchFamily="18" charset="0"/>
            </a:endParaRPr>
          </a:p>
          <a:p>
            <a:pPr algn="l"/>
            <a:endParaRPr lang="en-US" sz="2400" b="1" dirty="0">
              <a:solidFill>
                <a:schemeClr val="tx1"/>
              </a:solidFill>
              <a:latin typeface="Times New Roman" panose="02020603050405020304" pitchFamily="18" charset="0"/>
              <a:cs typeface="Times New Roman" panose="02020603050405020304" pitchFamily="18" charset="0"/>
            </a:endParaRPr>
          </a:p>
          <a:p>
            <a:pPr algn="l"/>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stretch>
            <a:fillRect/>
          </a:stretch>
        </p:blipFill>
        <p:spPr>
          <a:xfrm>
            <a:off x="107504" y="2931790"/>
            <a:ext cx="7992888" cy="1800225"/>
          </a:xfrm>
          <a:prstGeom prst="rect">
            <a:avLst/>
          </a:prstGeom>
        </p:spPr>
      </p:pic>
    </p:spTree>
    <p:extLst>
      <p:ext uri="{BB962C8B-B14F-4D97-AF65-F5344CB8AC3E}">
        <p14:creationId xmlns:p14="http://schemas.microsoft.com/office/powerpoint/2010/main" val="15075368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1F633-2464-43B3-9444-E027F253975B}"/>
              </a:ext>
            </a:extLst>
          </p:cNvPr>
          <p:cNvPicPr>
            <a:picLocks noChangeAspect="1"/>
          </p:cNvPicPr>
          <p:nvPr/>
        </p:nvPicPr>
        <p:blipFill>
          <a:blip r:embed="rId2"/>
          <a:stretch>
            <a:fillRect/>
          </a:stretch>
        </p:blipFill>
        <p:spPr>
          <a:xfrm>
            <a:off x="25440" y="3579862"/>
            <a:ext cx="8434991" cy="1296144"/>
          </a:xfrm>
          <a:prstGeom prst="rect">
            <a:avLst/>
          </a:prstGeom>
        </p:spPr>
      </p:pic>
      <p:pic>
        <p:nvPicPr>
          <p:cNvPr id="4" name="Picture 3">
            <a:extLst>
              <a:ext uri="{FF2B5EF4-FFF2-40B4-BE49-F238E27FC236}">
                <a16:creationId xmlns:a16="http://schemas.microsoft.com/office/drawing/2014/main" id="{927E4100-0A41-4F76-9492-D95701A25F45}"/>
              </a:ext>
            </a:extLst>
          </p:cNvPr>
          <p:cNvPicPr>
            <a:picLocks noChangeAspect="1"/>
          </p:cNvPicPr>
          <p:nvPr/>
        </p:nvPicPr>
        <p:blipFill>
          <a:blip r:embed="rId3"/>
          <a:stretch>
            <a:fillRect/>
          </a:stretch>
        </p:blipFill>
        <p:spPr>
          <a:xfrm>
            <a:off x="25440" y="1624012"/>
            <a:ext cx="8434991" cy="1895475"/>
          </a:xfrm>
          <a:prstGeom prst="rect">
            <a:avLst/>
          </a:prstGeom>
        </p:spPr>
      </p:pic>
      <p:pic>
        <p:nvPicPr>
          <p:cNvPr id="5" name="Picture 4">
            <a:extLst>
              <a:ext uri="{FF2B5EF4-FFF2-40B4-BE49-F238E27FC236}">
                <a16:creationId xmlns:a16="http://schemas.microsoft.com/office/drawing/2014/main" id="{F1D1BB9A-DC28-4524-88A7-4B9D77F9D98F}"/>
              </a:ext>
            </a:extLst>
          </p:cNvPr>
          <p:cNvPicPr>
            <a:picLocks noChangeAspect="1"/>
          </p:cNvPicPr>
          <p:nvPr/>
        </p:nvPicPr>
        <p:blipFill>
          <a:blip r:embed="rId4"/>
          <a:stretch>
            <a:fillRect/>
          </a:stretch>
        </p:blipFill>
        <p:spPr>
          <a:xfrm>
            <a:off x="25439" y="-28312"/>
            <a:ext cx="8460431" cy="1652324"/>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511869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E855F-A067-426B-9114-017D6A63F9B1}"/>
              </a:ext>
            </a:extLst>
          </p:cNvPr>
          <p:cNvPicPr>
            <a:picLocks noChangeAspect="1"/>
          </p:cNvPicPr>
          <p:nvPr/>
        </p:nvPicPr>
        <p:blipFill>
          <a:blip r:embed="rId2"/>
          <a:stretch>
            <a:fillRect/>
          </a:stretch>
        </p:blipFill>
        <p:spPr>
          <a:xfrm>
            <a:off x="4840" y="7912"/>
            <a:ext cx="8311576" cy="2923878"/>
          </a:xfrm>
          <a:prstGeom prst="rect">
            <a:avLst/>
          </a:prstGeom>
        </p:spPr>
      </p:pic>
      <p:pic>
        <p:nvPicPr>
          <p:cNvPr id="4" name="Picture 3">
            <a:extLst>
              <a:ext uri="{FF2B5EF4-FFF2-40B4-BE49-F238E27FC236}">
                <a16:creationId xmlns:a16="http://schemas.microsoft.com/office/drawing/2014/main" id="{93FD517D-58AB-48E9-8CCC-4C18C1B7CCE3}"/>
              </a:ext>
            </a:extLst>
          </p:cNvPr>
          <p:cNvPicPr>
            <a:picLocks noChangeAspect="1"/>
          </p:cNvPicPr>
          <p:nvPr/>
        </p:nvPicPr>
        <p:blipFill>
          <a:blip r:embed="rId3"/>
          <a:stretch>
            <a:fillRect/>
          </a:stretch>
        </p:blipFill>
        <p:spPr>
          <a:xfrm>
            <a:off x="17892" y="3156211"/>
            <a:ext cx="8311576" cy="1704975"/>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7838471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538C75-3544-4706-8493-13E5F0760A20}"/>
              </a:ext>
            </a:extLst>
          </p:cNvPr>
          <p:cNvPicPr>
            <a:picLocks noChangeAspect="1"/>
          </p:cNvPicPr>
          <p:nvPr/>
        </p:nvPicPr>
        <p:blipFill>
          <a:blip r:embed="rId2"/>
          <a:stretch>
            <a:fillRect/>
          </a:stretch>
        </p:blipFill>
        <p:spPr>
          <a:xfrm>
            <a:off x="0" y="2787774"/>
            <a:ext cx="8532440" cy="1039168"/>
          </a:xfrm>
          <a:prstGeom prst="rect">
            <a:avLst/>
          </a:prstGeom>
        </p:spPr>
      </p:pic>
      <p:pic>
        <p:nvPicPr>
          <p:cNvPr id="3" name="Picture 2">
            <a:extLst>
              <a:ext uri="{FF2B5EF4-FFF2-40B4-BE49-F238E27FC236}">
                <a16:creationId xmlns:a16="http://schemas.microsoft.com/office/drawing/2014/main" id="{A9311BF9-28F0-4698-A088-F9ECE06CA470}"/>
              </a:ext>
            </a:extLst>
          </p:cNvPr>
          <p:cNvPicPr>
            <a:picLocks noChangeAspect="1"/>
          </p:cNvPicPr>
          <p:nvPr/>
        </p:nvPicPr>
        <p:blipFill>
          <a:blip r:embed="rId3"/>
          <a:stretch>
            <a:fillRect/>
          </a:stretch>
        </p:blipFill>
        <p:spPr>
          <a:xfrm>
            <a:off x="48034" y="17077"/>
            <a:ext cx="8484406" cy="2338649"/>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154060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000" b="1" dirty="0">
                <a:solidFill>
                  <a:schemeClr val="tx1"/>
                </a:solidFill>
              </a:rPr>
              <a:t>Considering Compound Testing</a:t>
            </a:r>
            <a:br>
              <a:rPr lang="en-US" sz="2000" b="1" dirty="0">
                <a:solidFill>
                  <a:schemeClr val="tx1"/>
                </a:solidFill>
              </a:rPr>
            </a:br>
            <a:r>
              <a:rPr lang="en-US" sz="2000" b="1" dirty="0">
                <a:solidFill>
                  <a:schemeClr val="tx1"/>
                </a:solidFill>
              </a:rPr>
              <a:t>The if-then statement allows you to use Boolean logic to combine tests. You can use</a:t>
            </a:r>
            <a:br>
              <a:rPr lang="en-US" sz="2000" b="1" dirty="0">
                <a:solidFill>
                  <a:schemeClr val="tx1"/>
                </a:solidFill>
              </a:rPr>
            </a:br>
            <a:r>
              <a:rPr lang="en-US" sz="2000" b="1" dirty="0">
                <a:solidFill>
                  <a:schemeClr val="tx1"/>
                </a:solidFill>
              </a:rPr>
              <a:t>these two Boolean operators:</a:t>
            </a:r>
          </a:p>
          <a:p>
            <a:pPr algn="l"/>
            <a:br>
              <a:rPr lang="en-US" sz="2000" b="1" dirty="0">
                <a:solidFill>
                  <a:schemeClr val="tx1"/>
                </a:solidFill>
              </a:rPr>
            </a:br>
            <a:r>
              <a:rPr lang="en-US" sz="2000" b="1" dirty="0">
                <a:solidFill>
                  <a:schemeClr val="tx1"/>
                </a:solidFill>
              </a:rPr>
              <a:t>■ [ condition1 ] &amp;&amp; [ condition2 ]</a:t>
            </a:r>
            <a:br>
              <a:rPr lang="en-US" sz="2000" b="1" dirty="0">
                <a:solidFill>
                  <a:schemeClr val="tx1"/>
                </a:solidFill>
              </a:rPr>
            </a:br>
            <a:r>
              <a:rPr lang="en-US" sz="2000" b="1" dirty="0">
                <a:solidFill>
                  <a:schemeClr val="tx1"/>
                </a:solidFill>
              </a:rPr>
              <a:t>■ [ condition1 ] || [ condition2 ]</a:t>
            </a:r>
          </a:p>
          <a:p>
            <a:pPr algn="l"/>
            <a:br>
              <a:rPr lang="en-US" sz="2000" b="1" dirty="0">
                <a:solidFill>
                  <a:schemeClr val="tx1"/>
                </a:solidFill>
              </a:rPr>
            </a:br>
            <a:r>
              <a:rPr lang="en-US" sz="2000" b="1" dirty="0">
                <a:solidFill>
                  <a:schemeClr val="tx1"/>
                </a:solidFill>
              </a:rPr>
              <a:t>The first Boolean operation uses the AND Boolean operator to combine two conditions. Both conditions must be met for the then section to execute. </a:t>
            </a:r>
          </a:p>
          <a:p>
            <a:pPr algn="l"/>
            <a:endParaRPr lang="en-US" sz="1800" b="1" dirty="0">
              <a:solidFill>
                <a:schemeClr val="tx1"/>
              </a:solidFill>
            </a:endParaRPr>
          </a:p>
          <a:p>
            <a:pPr algn="l"/>
            <a:r>
              <a:rPr lang="en-US" sz="1800" b="1" dirty="0">
                <a:solidFill>
                  <a:schemeClr val="tx1"/>
                </a:solidFill>
              </a:rPr>
              <a:t>The second Boolean operation uses the OR Boolean operator to combine two conditions. If</a:t>
            </a:r>
            <a:br>
              <a:rPr lang="en-US" sz="1800" b="1" dirty="0">
                <a:solidFill>
                  <a:schemeClr val="tx1"/>
                </a:solidFill>
              </a:rPr>
            </a:br>
            <a:r>
              <a:rPr lang="en-US" sz="1800" b="1" dirty="0">
                <a:solidFill>
                  <a:schemeClr val="tx1"/>
                </a:solidFill>
              </a:rPr>
              <a:t>either condition evaluates to a TRUE condition, the then section is executed. </a:t>
            </a:r>
            <a:br>
              <a:rPr lang="en-US" sz="2000" dirty="0"/>
            </a:br>
            <a:br>
              <a:rPr lang="en-US" sz="2000" b="1" dirty="0">
                <a:solidFill>
                  <a:schemeClr val="tx1"/>
                </a:solidFill>
              </a:rPr>
            </a:br>
            <a:endParaRPr lang="en-US" sz="2000" b="1" dirty="0">
              <a:solidFill>
                <a:schemeClr val="tx1"/>
              </a:solidFill>
            </a:endParaRPr>
          </a:p>
        </p:txBody>
      </p:sp>
      <p:sp>
        <p:nvSpPr>
          <p:cNvPr id="2" name="Rectangle 1">
            <a:extLst>
              <a:ext uri="{FF2B5EF4-FFF2-40B4-BE49-F238E27FC236}">
                <a16:creationId xmlns:a16="http://schemas.microsoft.com/office/drawing/2014/main" id="{7DD662A8-BA10-49C4-9511-B59B59768E04}"/>
              </a:ext>
            </a:extLst>
          </p:cNvPr>
          <p:cNvSpPr/>
          <p:nvPr/>
        </p:nvSpPr>
        <p:spPr>
          <a:xfrm>
            <a:off x="0" y="987574"/>
            <a:ext cx="3923928"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996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9D651F-00BA-4406-A31E-4DC04FC0B66D}"/>
              </a:ext>
            </a:extLst>
          </p:cNvPr>
          <p:cNvPicPr>
            <a:picLocks noChangeAspect="1"/>
          </p:cNvPicPr>
          <p:nvPr/>
        </p:nvPicPr>
        <p:blipFill>
          <a:blip r:embed="rId2"/>
          <a:stretch>
            <a:fillRect/>
          </a:stretch>
        </p:blipFill>
        <p:spPr>
          <a:xfrm>
            <a:off x="0" y="3075806"/>
            <a:ext cx="8532440" cy="1589708"/>
          </a:xfrm>
          <a:prstGeom prst="rect">
            <a:avLst/>
          </a:prstGeom>
        </p:spPr>
      </p:pic>
      <p:pic>
        <p:nvPicPr>
          <p:cNvPr id="3" name="Picture 2">
            <a:extLst>
              <a:ext uri="{FF2B5EF4-FFF2-40B4-BE49-F238E27FC236}">
                <a16:creationId xmlns:a16="http://schemas.microsoft.com/office/drawing/2014/main" id="{48AF1B29-9730-408F-B1DA-DA4EDD4A0D12}"/>
              </a:ext>
            </a:extLst>
          </p:cNvPr>
          <p:cNvPicPr>
            <a:picLocks noChangeAspect="1"/>
          </p:cNvPicPr>
          <p:nvPr/>
        </p:nvPicPr>
        <p:blipFill>
          <a:blip r:embed="rId3"/>
          <a:stretch>
            <a:fillRect/>
          </a:stretch>
        </p:blipFill>
        <p:spPr>
          <a:xfrm>
            <a:off x="0" y="51470"/>
            <a:ext cx="8532440" cy="2122064"/>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3982592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800" b="1" u="sng" dirty="0">
                <a:solidFill>
                  <a:schemeClr val="tx1"/>
                </a:solidFill>
              </a:rPr>
              <a:t>Working with Advanced if-then Features</a:t>
            </a:r>
            <a:br>
              <a:rPr lang="en-US" sz="2800" b="1" u="sng" dirty="0">
                <a:solidFill>
                  <a:schemeClr val="tx1"/>
                </a:solidFill>
              </a:rPr>
            </a:br>
            <a:r>
              <a:rPr lang="en-US" sz="1800" b="1" dirty="0">
                <a:solidFill>
                  <a:schemeClr val="tx1"/>
                </a:solidFill>
              </a:rPr>
              <a:t>Two additions to the bash shell provide advanced features that you can use in if-then</a:t>
            </a:r>
            <a:br>
              <a:rPr lang="en-US" sz="1800" b="1" dirty="0">
                <a:solidFill>
                  <a:schemeClr val="tx1"/>
                </a:solidFill>
              </a:rPr>
            </a:br>
            <a:r>
              <a:rPr lang="en-US" sz="1800" b="1" dirty="0">
                <a:solidFill>
                  <a:schemeClr val="tx1"/>
                </a:solidFill>
              </a:rPr>
              <a:t>statements:</a:t>
            </a:r>
            <a:br>
              <a:rPr lang="en-US" sz="1800" b="1" dirty="0">
                <a:solidFill>
                  <a:schemeClr val="tx1"/>
                </a:solidFill>
              </a:rPr>
            </a:br>
            <a:r>
              <a:rPr lang="en-US" sz="1800" b="1" dirty="0">
                <a:solidFill>
                  <a:schemeClr val="tx1"/>
                </a:solidFill>
              </a:rPr>
              <a:t>■ Double parentheses for mathematical expressions</a:t>
            </a:r>
            <a:br>
              <a:rPr lang="en-US" sz="1800" b="1" dirty="0">
                <a:solidFill>
                  <a:schemeClr val="tx1"/>
                </a:solidFill>
              </a:rPr>
            </a:br>
            <a:r>
              <a:rPr lang="en-US" sz="1800" b="1" dirty="0">
                <a:solidFill>
                  <a:schemeClr val="tx1"/>
                </a:solidFill>
              </a:rPr>
              <a:t>■ Double square brackets for advanced string handling functions </a:t>
            </a:r>
            <a:br>
              <a:rPr lang="en-US" sz="1800" b="1" dirty="0">
                <a:solidFill>
                  <a:schemeClr val="tx1"/>
                </a:solidFill>
              </a:rPr>
            </a:br>
            <a:r>
              <a:rPr lang="en-US" sz="1800" b="1" dirty="0">
                <a:solidFill>
                  <a:schemeClr val="tx1"/>
                </a:solidFill>
              </a:rPr>
              <a:t>Using double parentheses</a:t>
            </a:r>
            <a:br>
              <a:rPr lang="en-US" sz="1800" b="1" dirty="0">
                <a:solidFill>
                  <a:schemeClr val="tx1"/>
                </a:solidFill>
              </a:rPr>
            </a:br>
            <a:r>
              <a:rPr lang="en-US" sz="1800" b="1" dirty="0">
                <a:solidFill>
                  <a:schemeClr val="tx1"/>
                </a:solidFill>
              </a:rPr>
              <a:t>The </a:t>
            </a:r>
            <a:r>
              <a:rPr lang="en-US" sz="1800" b="1" i="1" dirty="0">
                <a:solidFill>
                  <a:schemeClr val="tx1"/>
                </a:solidFill>
              </a:rPr>
              <a:t>double parentheses </a:t>
            </a:r>
            <a:r>
              <a:rPr lang="en-US" sz="1800" b="1" dirty="0">
                <a:solidFill>
                  <a:schemeClr val="tx1"/>
                </a:solidFill>
              </a:rPr>
              <a:t>command allows you to incorporate advanced mathematical formulas in your comparisons. The test command allows for only simple arithmetic operations in</a:t>
            </a:r>
            <a:br>
              <a:rPr lang="en-US" sz="1800" b="1" dirty="0">
                <a:solidFill>
                  <a:schemeClr val="tx1"/>
                </a:solidFill>
              </a:rPr>
            </a:br>
            <a:r>
              <a:rPr lang="en-US" sz="1800" b="1" dirty="0">
                <a:solidFill>
                  <a:schemeClr val="tx1"/>
                </a:solidFill>
              </a:rPr>
              <a:t>the comparison. The double parentheses command provides more mathematical symbols,</a:t>
            </a:r>
            <a:br>
              <a:rPr lang="en-US" sz="1800" b="1" dirty="0">
                <a:solidFill>
                  <a:schemeClr val="tx1"/>
                </a:solidFill>
              </a:rPr>
            </a:br>
            <a:r>
              <a:rPr lang="en-US" sz="1800" b="1" dirty="0">
                <a:solidFill>
                  <a:schemeClr val="tx1"/>
                </a:solidFill>
              </a:rPr>
              <a:t>which programmers who have used other programming languages may be familiar with</a:t>
            </a:r>
            <a:br>
              <a:rPr lang="en-US" sz="1800" b="1" dirty="0">
                <a:solidFill>
                  <a:schemeClr val="tx1"/>
                </a:solidFill>
              </a:rPr>
            </a:br>
            <a:r>
              <a:rPr lang="en-US" sz="1800" b="1" dirty="0">
                <a:solidFill>
                  <a:schemeClr val="tx1"/>
                </a:solidFill>
              </a:rPr>
              <a:t>using. Here’s the format of the double parentheses command:</a:t>
            </a:r>
          </a:p>
          <a:p>
            <a:pPr algn="l"/>
            <a:br>
              <a:rPr lang="en-US" sz="1800" b="1" dirty="0">
                <a:solidFill>
                  <a:schemeClr val="tx1"/>
                </a:solidFill>
              </a:rPr>
            </a:br>
            <a:r>
              <a:rPr lang="en-US" sz="1800" b="1" dirty="0">
                <a:solidFill>
                  <a:schemeClr val="tx1"/>
                </a:solidFill>
              </a:rPr>
              <a:t>(( </a:t>
            </a:r>
            <a:r>
              <a:rPr lang="en-US" sz="1800" b="1" i="1" dirty="0">
                <a:solidFill>
                  <a:schemeClr val="tx1"/>
                </a:solidFill>
              </a:rPr>
              <a:t>expression </a:t>
            </a:r>
            <a:r>
              <a:rPr lang="en-US" sz="1800" b="1" dirty="0">
                <a:solidFill>
                  <a:schemeClr val="tx1"/>
                </a:solidFill>
              </a:rPr>
              <a:t>))</a:t>
            </a:r>
          </a:p>
          <a:p>
            <a:pPr algn="l"/>
            <a:br>
              <a:rPr lang="en-US" sz="1800" b="1" dirty="0">
                <a:solidFill>
                  <a:schemeClr val="tx1"/>
                </a:solidFill>
              </a:rPr>
            </a:br>
            <a:r>
              <a:rPr lang="en-US" sz="1800" b="1" dirty="0">
                <a:solidFill>
                  <a:schemeClr val="tx1"/>
                </a:solidFill>
              </a:rPr>
              <a:t>The </a:t>
            </a:r>
            <a:r>
              <a:rPr lang="en-US" sz="1800" b="1" i="1" dirty="0">
                <a:solidFill>
                  <a:schemeClr val="tx1"/>
                </a:solidFill>
              </a:rPr>
              <a:t>expression </a:t>
            </a:r>
            <a:r>
              <a:rPr lang="en-US" sz="1800" b="1" dirty="0">
                <a:solidFill>
                  <a:schemeClr val="tx1"/>
                </a:solidFill>
              </a:rPr>
              <a:t>term can be any mathematical assignment or comparison expression. </a:t>
            </a:r>
          </a:p>
          <a:p>
            <a:pPr algn="l"/>
            <a:r>
              <a:rPr lang="en-US" sz="1800" b="1" dirty="0">
                <a:solidFill>
                  <a:schemeClr val="tx1"/>
                </a:solidFill>
              </a:rPr>
              <a:t>Besides the standard mathematical operators that the test command uses. </a:t>
            </a:r>
            <a:br>
              <a:rPr lang="en-US" sz="1800" dirty="0"/>
            </a:br>
            <a:endParaRPr lang="en-US" sz="1800" b="1" dirty="0">
              <a:solidFill>
                <a:schemeClr val="tx1"/>
              </a:solidFill>
            </a:endParaRPr>
          </a:p>
        </p:txBody>
      </p:sp>
      <p:sp>
        <p:nvSpPr>
          <p:cNvPr id="2" name="Rectangle 1">
            <a:extLst>
              <a:ext uri="{FF2B5EF4-FFF2-40B4-BE49-F238E27FC236}">
                <a16:creationId xmlns:a16="http://schemas.microsoft.com/office/drawing/2014/main" id="{ECA9F938-2D0B-4307-BCFB-F954927A24DB}"/>
              </a:ext>
            </a:extLst>
          </p:cNvPr>
          <p:cNvSpPr/>
          <p:nvPr/>
        </p:nvSpPr>
        <p:spPr>
          <a:xfrm>
            <a:off x="0" y="3435846"/>
            <a:ext cx="212372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438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a:extLst>
              <a:ext uri="{FF2B5EF4-FFF2-40B4-BE49-F238E27FC236}">
                <a16:creationId xmlns:a16="http://schemas.microsoft.com/office/drawing/2014/main" id="{BF06E300-878C-4526-BF7D-D7DAA5E2A6D9}"/>
              </a:ext>
            </a:extLst>
          </p:cNvPr>
          <p:cNvPicPr>
            <a:picLocks noChangeAspect="1"/>
          </p:cNvPicPr>
          <p:nvPr/>
        </p:nvPicPr>
        <p:blipFill>
          <a:blip r:embed="rId2"/>
          <a:stretch>
            <a:fillRect/>
          </a:stretch>
        </p:blipFill>
        <p:spPr>
          <a:xfrm>
            <a:off x="0" y="0"/>
            <a:ext cx="8748464" cy="2790825"/>
          </a:xfrm>
          <a:prstGeom prst="rect">
            <a:avLst/>
          </a:prstGeom>
        </p:spPr>
      </p:pic>
      <p:pic>
        <p:nvPicPr>
          <p:cNvPr id="4" name="Picture 3">
            <a:extLst>
              <a:ext uri="{FF2B5EF4-FFF2-40B4-BE49-F238E27FC236}">
                <a16:creationId xmlns:a16="http://schemas.microsoft.com/office/drawing/2014/main" id="{DF4F2771-4086-43B4-BB7A-81ABA335AC14}"/>
              </a:ext>
            </a:extLst>
          </p:cNvPr>
          <p:cNvPicPr>
            <a:picLocks noChangeAspect="1"/>
          </p:cNvPicPr>
          <p:nvPr/>
        </p:nvPicPr>
        <p:blipFill>
          <a:blip r:embed="rId3"/>
          <a:stretch>
            <a:fillRect/>
          </a:stretch>
        </p:blipFill>
        <p:spPr>
          <a:xfrm>
            <a:off x="0" y="2675334"/>
            <a:ext cx="8748464" cy="2162175"/>
          </a:xfrm>
          <a:prstGeom prst="rect">
            <a:avLst/>
          </a:prstGeom>
        </p:spPr>
      </p:pic>
    </p:spTree>
    <p:extLst>
      <p:ext uri="{BB962C8B-B14F-4D97-AF65-F5344CB8AC3E}">
        <p14:creationId xmlns:p14="http://schemas.microsoft.com/office/powerpoint/2010/main" val="38201365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Notice that you don’t need to escape the greater-than symbol in the expression within the </a:t>
            </a:r>
          </a:p>
          <a:p>
            <a:pPr algn="l"/>
            <a:r>
              <a:rPr lang="en-US" sz="1800" b="1" dirty="0">
                <a:solidFill>
                  <a:schemeClr val="tx1"/>
                </a:solidFill>
              </a:rPr>
              <a:t>double parentheses. This is yet another advanced feature besides the double parentheses </a:t>
            </a:r>
          </a:p>
          <a:p>
            <a:pPr algn="l"/>
            <a:r>
              <a:rPr lang="en-US" sz="1800" b="1" dirty="0">
                <a:solidFill>
                  <a:schemeClr val="tx1"/>
                </a:solidFill>
              </a:rPr>
              <a:t>command. </a:t>
            </a:r>
          </a:p>
          <a:p>
            <a:pPr algn="l"/>
            <a:r>
              <a:rPr lang="en-US" sz="1800" b="1" dirty="0">
                <a:solidFill>
                  <a:schemeClr val="tx1"/>
                </a:solidFill>
              </a:rPr>
              <a:t>As we used to use  if [ $var1  \&lt;  $var2 ] </a:t>
            </a:r>
            <a:br>
              <a:rPr lang="en-US" sz="1800" b="1" dirty="0">
                <a:solidFill>
                  <a:schemeClr val="tx1"/>
                </a:solidFill>
              </a:rPr>
            </a:br>
            <a:r>
              <a:rPr lang="en-US" sz="1800" b="1" dirty="0">
                <a:solidFill>
                  <a:schemeClr val="tx1"/>
                </a:solidFill>
              </a:rPr>
              <a:t>here in double square bracket we need not to use escape character \ ( </a:t>
            </a:r>
            <a:r>
              <a:rPr lang="en-US" sz="1800" b="1" dirty="0" err="1">
                <a:solidFill>
                  <a:schemeClr val="tx1"/>
                </a:solidFill>
              </a:rPr>
              <a:t>backwardslash</a:t>
            </a:r>
            <a:r>
              <a:rPr lang="en-US" sz="1800" b="1" dirty="0">
                <a:solidFill>
                  <a:schemeClr val="tx1"/>
                </a:solidFill>
              </a:rPr>
              <a:t> )</a:t>
            </a:r>
          </a:p>
          <a:p>
            <a:pPr algn="l"/>
            <a:endParaRPr lang="en-US" sz="1800" b="1" dirty="0">
              <a:solidFill>
                <a:schemeClr val="tx1"/>
              </a:solidFill>
            </a:endParaRPr>
          </a:p>
          <a:p>
            <a:pPr algn="l"/>
            <a:endParaRPr lang="en-US" sz="1800" b="1" dirty="0">
              <a:solidFill>
                <a:schemeClr val="tx1"/>
              </a:solidFill>
            </a:endParaRPr>
          </a:p>
          <a:p>
            <a:pPr algn="l"/>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E1D01940-A314-41FF-A311-9DDEFE874AE5}"/>
              </a:ext>
            </a:extLst>
          </p:cNvPr>
          <p:cNvPicPr>
            <a:picLocks noChangeAspect="1"/>
          </p:cNvPicPr>
          <p:nvPr/>
        </p:nvPicPr>
        <p:blipFill>
          <a:blip r:embed="rId2"/>
          <a:stretch>
            <a:fillRect/>
          </a:stretch>
        </p:blipFill>
        <p:spPr>
          <a:xfrm>
            <a:off x="0" y="3291830"/>
            <a:ext cx="8532440" cy="1595899"/>
          </a:xfrm>
          <a:prstGeom prst="rect">
            <a:avLst/>
          </a:prstGeom>
        </p:spPr>
      </p:pic>
      <p:pic>
        <p:nvPicPr>
          <p:cNvPr id="3" name="Picture 2">
            <a:extLst>
              <a:ext uri="{FF2B5EF4-FFF2-40B4-BE49-F238E27FC236}">
                <a16:creationId xmlns:a16="http://schemas.microsoft.com/office/drawing/2014/main" id="{7156A38D-BC9B-4F0E-B808-4BD99B900861}"/>
              </a:ext>
            </a:extLst>
          </p:cNvPr>
          <p:cNvPicPr>
            <a:picLocks noChangeAspect="1"/>
          </p:cNvPicPr>
          <p:nvPr/>
        </p:nvPicPr>
        <p:blipFill>
          <a:blip r:embed="rId3"/>
          <a:stretch>
            <a:fillRect/>
          </a:stretch>
        </p:blipFill>
        <p:spPr>
          <a:xfrm>
            <a:off x="0" y="1684209"/>
            <a:ext cx="8532440" cy="1595898"/>
          </a:xfrm>
          <a:prstGeom prst="rect">
            <a:avLst/>
          </a:prstGeom>
        </p:spPr>
      </p:pic>
    </p:spTree>
    <p:extLst>
      <p:ext uri="{BB962C8B-B14F-4D97-AF65-F5344CB8AC3E}">
        <p14:creationId xmlns:p14="http://schemas.microsoft.com/office/powerpoint/2010/main" val="3104504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Using double brackets</a:t>
            </a:r>
            <a:br>
              <a:rPr lang="en-US" sz="1800" b="1" dirty="0">
                <a:solidFill>
                  <a:schemeClr val="tx1"/>
                </a:solidFill>
              </a:rPr>
            </a:br>
            <a:r>
              <a:rPr lang="en-US" sz="1800" b="1" dirty="0">
                <a:solidFill>
                  <a:schemeClr val="tx1"/>
                </a:solidFill>
              </a:rPr>
              <a:t>The </a:t>
            </a:r>
            <a:r>
              <a:rPr lang="en-US" sz="1800" b="1" i="1" dirty="0">
                <a:solidFill>
                  <a:schemeClr val="tx1"/>
                </a:solidFill>
              </a:rPr>
              <a:t>double bracket </a:t>
            </a:r>
            <a:r>
              <a:rPr lang="en-US" sz="1800" b="1" dirty="0">
                <a:solidFill>
                  <a:schemeClr val="tx1"/>
                </a:solidFill>
              </a:rPr>
              <a:t>command provides advanced features for string comparisons. Here’s the</a:t>
            </a:r>
            <a:br>
              <a:rPr lang="en-US" sz="1800" b="1" dirty="0">
                <a:solidFill>
                  <a:schemeClr val="tx1"/>
                </a:solidFill>
              </a:rPr>
            </a:br>
            <a:r>
              <a:rPr lang="en-US" sz="1800" b="1" dirty="0">
                <a:solidFill>
                  <a:schemeClr val="tx1"/>
                </a:solidFill>
              </a:rPr>
              <a:t>double bracket command format:</a:t>
            </a:r>
          </a:p>
          <a:p>
            <a:pPr algn="l"/>
            <a:br>
              <a:rPr lang="en-US" sz="1800" b="1" dirty="0">
                <a:solidFill>
                  <a:schemeClr val="tx1"/>
                </a:solidFill>
              </a:rPr>
            </a:br>
            <a:r>
              <a:rPr lang="en-US" sz="1800" b="1" dirty="0">
                <a:solidFill>
                  <a:schemeClr val="tx1"/>
                </a:solidFill>
              </a:rPr>
              <a:t>[[ </a:t>
            </a:r>
            <a:r>
              <a:rPr lang="en-US" sz="1800" b="1" i="1" dirty="0">
                <a:solidFill>
                  <a:schemeClr val="tx1"/>
                </a:solidFill>
              </a:rPr>
              <a:t>expression </a:t>
            </a:r>
            <a:r>
              <a:rPr lang="en-US" sz="1800" b="1" dirty="0">
                <a:solidFill>
                  <a:schemeClr val="tx1"/>
                </a:solidFill>
              </a:rPr>
              <a:t>]]</a:t>
            </a:r>
          </a:p>
          <a:p>
            <a:pPr algn="l"/>
            <a:br>
              <a:rPr lang="en-US" sz="1800" b="1" dirty="0">
                <a:solidFill>
                  <a:schemeClr val="tx1"/>
                </a:solidFill>
              </a:rPr>
            </a:br>
            <a:r>
              <a:rPr lang="en-US" sz="1800" b="1" dirty="0">
                <a:solidFill>
                  <a:schemeClr val="tx1"/>
                </a:solidFill>
              </a:rPr>
              <a:t>The double bracketed </a:t>
            </a:r>
            <a:r>
              <a:rPr lang="en-US" sz="1800" b="1" i="1" dirty="0">
                <a:solidFill>
                  <a:schemeClr val="tx1"/>
                </a:solidFill>
              </a:rPr>
              <a:t>expression </a:t>
            </a:r>
            <a:r>
              <a:rPr lang="en-US" sz="1800" b="1" dirty="0">
                <a:solidFill>
                  <a:schemeClr val="tx1"/>
                </a:solidFill>
              </a:rPr>
              <a:t>uses the standard string comparison used in the test</a:t>
            </a:r>
            <a:br>
              <a:rPr lang="en-US" sz="1800" b="1" dirty="0">
                <a:solidFill>
                  <a:schemeClr val="tx1"/>
                </a:solidFill>
              </a:rPr>
            </a:br>
            <a:r>
              <a:rPr lang="en-US" sz="1800" b="1" dirty="0">
                <a:solidFill>
                  <a:schemeClr val="tx1"/>
                </a:solidFill>
              </a:rPr>
              <a:t>evaluations. However, it provides an additional feature that the test evaluations don’t —</a:t>
            </a:r>
            <a:br>
              <a:rPr lang="en-US" sz="1800" b="1" dirty="0">
                <a:solidFill>
                  <a:schemeClr val="tx1"/>
                </a:solidFill>
              </a:rPr>
            </a:br>
            <a:r>
              <a:rPr lang="en-US" sz="1800" b="1" i="1" dirty="0">
                <a:solidFill>
                  <a:schemeClr val="tx1"/>
                </a:solidFill>
              </a:rPr>
              <a:t>pattern matching</a:t>
            </a:r>
            <a:r>
              <a:rPr lang="en-US" sz="1800" b="1" dirty="0">
                <a:solidFill>
                  <a:schemeClr val="tx1"/>
                </a:solidFill>
              </a:rPr>
              <a:t>. </a:t>
            </a:r>
          </a:p>
          <a:p>
            <a:pPr algn="l"/>
            <a:r>
              <a:rPr lang="en-US" sz="1800" b="1" dirty="0">
                <a:solidFill>
                  <a:schemeClr val="tx1"/>
                </a:solidFill>
              </a:rPr>
              <a:t>In pattern matching, you can </a:t>
            </a:r>
            <a:r>
              <a:rPr lang="en-US" sz="1800" b="1" dirty="0" err="1">
                <a:solidFill>
                  <a:schemeClr val="tx1"/>
                </a:solidFill>
              </a:rPr>
              <a:t>defi</a:t>
            </a:r>
            <a:r>
              <a:rPr lang="en-US" sz="1800" b="1" dirty="0">
                <a:solidFill>
                  <a:schemeClr val="tx1"/>
                </a:solidFill>
              </a:rPr>
              <a:t> ne a regular expression  that’s matched against the string value: </a:t>
            </a:r>
            <a:br>
              <a:rPr lang="en-US" sz="1800" dirty="0"/>
            </a:br>
            <a:br>
              <a:rPr lang="en-US" sz="1800" b="1" dirty="0">
                <a:solidFill>
                  <a:schemeClr val="tx1"/>
                </a:solidFill>
              </a:rPr>
            </a:br>
            <a:endParaRPr lang="en-US" sz="1800" b="1" dirty="0">
              <a:solidFill>
                <a:schemeClr val="tx1"/>
              </a:solidFill>
            </a:endParaRPr>
          </a:p>
        </p:txBody>
      </p:sp>
      <p:sp>
        <p:nvSpPr>
          <p:cNvPr id="2" name="Rectangle 1">
            <a:extLst>
              <a:ext uri="{FF2B5EF4-FFF2-40B4-BE49-F238E27FC236}">
                <a16:creationId xmlns:a16="http://schemas.microsoft.com/office/drawing/2014/main" id="{4F9C55F1-EFC7-43B2-8935-0D478A672008}"/>
              </a:ext>
            </a:extLst>
          </p:cNvPr>
          <p:cNvSpPr/>
          <p:nvPr/>
        </p:nvSpPr>
        <p:spPr>
          <a:xfrm>
            <a:off x="0" y="987574"/>
            <a:ext cx="21237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540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230D70-F8B8-4857-B45A-D9B689DA33C4}"/>
              </a:ext>
            </a:extLst>
          </p:cNvPr>
          <p:cNvPicPr>
            <a:picLocks noChangeAspect="1"/>
          </p:cNvPicPr>
          <p:nvPr/>
        </p:nvPicPr>
        <p:blipFill>
          <a:blip r:embed="rId2"/>
          <a:stretch>
            <a:fillRect/>
          </a:stretch>
        </p:blipFill>
        <p:spPr>
          <a:xfrm>
            <a:off x="0" y="3147814"/>
            <a:ext cx="8820472" cy="1296144"/>
          </a:xfrm>
          <a:prstGeom prst="rect">
            <a:avLst/>
          </a:prstGeom>
        </p:spPr>
      </p:pic>
      <p:pic>
        <p:nvPicPr>
          <p:cNvPr id="4" name="Picture 3">
            <a:extLst>
              <a:ext uri="{FF2B5EF4-FFF2-40B4-BE49-F238E27FC236}">
                <a16:creationId xmlns:a16="http://schemas.microsoft.com/office/drawing/2014/main" id="{387DB693-130B-4CB9-B051-922BCD7F9DAC}"/>
              </a:ext>
            </a:extLst>
          </p:cNvPr>
          <p:cNvPicPr>
            <a:picLocks noChangeAspect="1"/>
          </p:cNvPicPr>
          <p:nvPr/>
        </p:nvPicPr>
        <p:blipFill>
          <a:blip r:embed="rId3"/>
          <a:stretch>
            <a:fillRect/>
          </a:stretch>
        </p:blipFill>
        <p:spPr>
          <a:xfrm>
            <a:off x="0" y="20964"/>
            <a:ext cx="8820472" cy="2982834"/>
          </a:xfrm>
          <a:prstGeom prst="rect">
            <a:avLst/>
          </a:prstGeom>
        </p:spPr>
      </p:pic>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p:txBody>
      </p:sp>
    </p:spTree>
    <p:extLst>
      <p:ext uri="{BB962C8B-B14F-4D97-AF65-F5344CB8AC3E}">
        <p14:creationId xmlns:p14="http://schemas.microsoft.com/office/powerpoint/2010/main" val="421640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lstStyle/>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who;date</a:t>
            </a:r>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r>
              <a:rPr lang="en-US" sz="1600" b="1" dirty="0">
                <a:solidFill>
                  <a:schemeClr val="tx1"/>
                </a:solidFill>
                <a:latin typeface="Times New Roman" panose="02020603050405020304" pitchFamily="18" charset="0"/>
                <a:cs typeface="Times New Roman" panose="02020603050405020304" pitchFamily="18" charset="0"/>
              </a:rPr>
              <a:t>Instead of having to manually enter the commands onto a command line, you can combine the</a:t>
            </a:r>
          </a:p>
          <a:p>
            <a:pPr algn="l"/>
            <a:r>
              <a:rPr lang="en-US" sz="1600" b="1" dirty="0">
                <a:solidFill>
                  <a:schemeClr val="tx1"/>
                </a:solidFill>
                <a:latin typeface="Times New Roman" panose="02020603050405020304" pitchFamily="18" charset="0"/>
                <a:cs typeface="Times New Roman" panose="02020603050405020304" pitchFamily="18" charset="0"/>
              </a:rPr>
              <a:t>commands into a simple </a:t>
            </a:r>
            <a:r>
              <a:rPr lang="en-US" sz="1600" b="1" dirty="0" err="1">
                <a:solidFill>
                  <a:schemeClr val="tx1"/>
                </a:solidFill>
                <a:latin typeface="Times New Roman" panose="02020603050405020304" pitchFamily="18" charset="0"/>
                <a:cs typeface="Times New Roman" panose="02020603050405020304" pitchFamily="18" charset="0"/>
              </a:rPr>
              <a:t>sh</a:t>
            </a:r>
            <a:r>
              <a:rPr lang="en-US" sz="1600" b="1" dirty="0">
                <a:solidFill>
                  <a:schemeClr val="tx1"/>
                </a:solidFill>
                <a:latin typeface="Times New Roman" panose="02020603050405020304" pitchFamily="18" charset="0"/>
                <a:cs typeface="Times New Roman" panose="02020603050405020304" pitchFamily="18" charset="0"/>
              </a:rPr>
              <a:t> file. When you need to run the commands, just simply run the script </a:t>
            </a:r>
          </a:p>
          <a:p>
            <a:pPr algn="l"/>
            <a:r>
              <a:rPr lang="en-US" sz="1600" b="1" dirty="0">
                <a:solidFill>
                  <a:schemeClr val="tx1"/>
                </a:solidFill>
                <a:latin typeface="Times New Roman" panose="02020603050405020304" pitchFamily="18" charset="0"/>
                <a:cs typeface="Times New Roman" panose="02020603050405020304" pitchFamily="18" charset="0"/>
              </a:rPr>
              <a:t>file. </a:t>
            </a:r>
            <a:br>
              <a:rPr lang="en-US" sz="1600" b="1" dirty="0">
                <a:solidFill>
                  <a:schemeClr val="tx1"/>
                </a:solidFill>
                <a:latin typeface="Times New Roman" panose="02020603050405020304" pitchFamily="18" charset="0"/>
                <a:cs typeface="Times New Roman" panose="02020603050405020304" pitchFamily="18" charset="0"/>
              </a:rPr>
            </a:br>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a:p>
            <a:pPr algn="l"/>
            <a:endParaRPr lang="en-US" sz="1600" b="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stretch>
            <a:fillRect/>
          </a:stretch>
        </p:blipFill>
        <p:spPr>
          <a:xfrm>
            <a:off x="26948" y="483518"/>
            <a:ext cx="8001435" cy="1495425"/>
          </a:xfrm>
          <a:prstGeom prst="rect">
            <a:avLst/>
          </a:prstGeom>
        </p:spPr>
      </p:pic>
      <p:pic>
        <p:nvPicPr>
          <p:cNvPr id="3" name="Picture 2"/>
          <p:cNvPicPr>
            <a:picLocks noChangeAspect="1"/>
          </p:cNvPicPr>
          <p:nvPr/>
        </p:nvPicPr>
        <p:blipFill>
          <a:blip r:embed="rId3" cstate="print"/>
          <a:stretch>
            <a:fillRect/>
          </a:stretch>
        </p:blipFill>
        <p:spPr>
          <a:xfrm>
            <a:off x="31466" y="3219822"/>
            <a:ext cx="7996918" cy="1495425"/>
          </a:xfrm>
          <a:prstGeom prst="rect">
            <a:avLst/>
          </a:prstGeom>
        </p:spPr>
      </p:pic>
    </p:spTree>
    <p:extLst>
      <p:ext uri="{BB962C8B-B14F-4D97-AF65-F5344CB8AC3E}">
        <p14:creationId xmlns:p14="http://schemas.microsoft.com/office/powerpoint/2010/main" val="34778225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2800" u="sng" dirty="0">
                <a:solidFill>
                  <a:schemeClr val="tx1"/>
                </a:solidFill>
              </a:rPr>
              <a:t>Considering the case Command </a:t>
            </a:r>
            <a:br>
              <a:rPr lang="en-US" sz="2800" u="sng" dirty="0">
                <a:solidFill>
                  <a:schemeClr val="tx1"/>
                </a:solidFill>
              </a:rPr>
            </a:br>
            <a:r>
              <a:rPr lang="en-US" b="1" dirty="0">
                <a:solidFill>
                  <a:schemeClr val="tx1"/>
                </a:solidFill>
              </a:rPr>
              <a:t>Often, you’ll find yourself trying to evaluate a variable’s value, looking for a specific value</a:t>
            </a:r>
            <a:br>
              <a:rPr lang="en-US" b="1" dirty="0">
                <a:solidFill>
                  <a:schemeClr val="tx1"/>
                </a:solidFill>
              </a:rPr>
            </a:br>
            <a:r>
              <a:rPr lang="en-US" b="1" dirty="0">
                <a:solidFill>
                  <a:schemeClr val="tx1"/>
                </a:solidFill>
              </a:rPr>
              <a:t>within a set of possible values. In this scenario, you end up having to write a lengthy</a:t>
            </a:r>
            <a:br>
              <a:rPr lang="en-US" b="1" dirty="0">
                <a:solidFill>
                  <a:schemeClr val="tx1"/>
                </a:solidFill>
              </a:rPr>
            </a:br>
            <a:r>
              <a:rPr lang="en-US" b="1" dirty="0">
                <a:solidFill>
                  <a:schemeClr val="tx1"/>
                </a:solidFill>
              </a:rPr>
              <a:t>if-then-else statement, like this:</a:t>
            </a:r>
            <a:br>
              <a:rPr lang="en-US" b="1" dirty="0">
                <a:solidFill>
                  <a:schemeClr val="tx1"/>
                </a:solidFill>
              </a:rPr>
            </a:br>
            <a:r>
              <a:rPr lang="en-US" b="1" dirty="0">
                <a:solidFill>
                  <a:schemeClr val="tx1"/>
                </a:solidFill>
              </a:rPr>
              <a:t>$ cat test25.sh</a:t>
            </a:r>
            <a:br>
              <a:rPr lang="en-US" b="1" dirty="0">
                <a:solidFill>
                  <a:schemeClr val="tx1"/>
                </a:solidFill>
              </a:rPr>
            </a:br>
            <a:r>
              <a:rPr lang="en-US" b="1" dirty="0">
                <a:solidFill>
                  <a:schemeClr val="tx1"/>
                </a:solidFill>
              </a:rPr>
              <a:t>#!/bin/bash</a:t>
            </a:r>
            <a:br>
              <a:rPr lang="en-US" b="1" dirty="0">
                <a:solidFill>
                  <a:schemeClr val="tx1"/>
                </a:solidFill>
              </a:rPr>
            </a:br>
            <a:r>
              <a:rPr lang="en-US" b="1" dirty="0">
                <a:solidFill>
                  <a:schemeClr val="tx1"/>
                </a:solidFill>
              </a:rPr>
              <a:t># looking for a possible value</a:t>
            </a:r>
            <a:br>
              <a:rPr lang="en-US" b="1" dirty="0">
                <a:solidFill>
                  <a:schemeClr val="tx1"/>
                </a:solidFill>
              </a:rPr>
            </a:br>
            <a:r>
              <a:rPr lang="en-US" b="1" dirty="0">
                <a:solidFill>
                  <a:schemeClr val="tx1"/>
                </a:solidFill>
              </a:rPr>
              <a:t>#</a:t>
            </a:r>
            <a:br>
              <a:rPr lang="en-US" b="1" dirty="0">
                <a:solidFill>
                  <a:schemeClr val="tx1"/>
                </a:solidFill>
              </a:rPr>
            </a:br>
            <a:r>
              <a:rPr lang="en-US" b="1" dirty="0">
                <a:solidFill>
                  <a:schemeClr val="tx1"/>
                </a:solidFill>
              </a:rPr>
              <a:t>if [ $USER = "rich" ]</a:t>
            </a:r>
            <a:br>
              <a:rPr lang="en-US" b="1" dirty="0">
                <a:solidFill>
                  <a:schemeClr val="tx1"/>
                </a:solidFill>
              </a:rPr>
            </a:br>
            <a:r>
              <a:rPr lang="en-US" b="1" dirty="0">
                <a:solidFill>
                  <a:schemeClr val="tx1"/>
                </a:solidFill>
              </a:rPr>
              <a:t>then</a:t>
            </a:r>
            <a:br>
              <a:rPr lang="en-US" b="1" dirty="0">
                <a:solidFill>
                  <a:schemeClr val="tx1"/>
                </a:solidFill>
              </a:rPr>
            </a:br>
            <a:r>
              <a:rPr lang="en-US" b="1" dirty="0">
                <a:solidFill>
                  <a:schemeClr val="tx1"/>
                </a:solidFill>
              </a:rPr>
              <a:t>echo "Welcome $USER"</a:t>
            </a:r>
            <a:br>
              <a:rPr lang="en-US" b="1" dirty="0">
                <a:solidFill>
                  <a:schemeClr val="tx1"/>
                </a:solidFill>
              </a:rPr>
            </a:br>
            <a:r>
              <a:rPr lang="en-US" b="1" dirty="0">
                <a:solidFill>
                  <a:schemeClr val="tx1"/>
                </a:solidFill>
              </a:rPr>
              <a:t>echo "Please enjoy your visit"</a:t>
            </a:r>
            <a:br>
              <a:rPr lang="en-US" b="1" dirty="0">
                <a:solidFill>
                  <a:schemeClr val="tx1"/>
                </a:solidFill>
              </a:rPr>
            </a:br>
            <a:r>
              <a:rPr lang="en-US" b="1" dirty="0" err="1">
                <a:solidFill>
                  <a:schemeClr val="tx1"/>
                </a:solidFill>
              </a:rPr>
              <a:t>elif</a:t>
            </a:r>
            <a:r>
              <a:rPr lang="en-US" b="1" dirty="0">
                <a:solidFill>
                  <a:schemeClr val="tx1"/>
                </a:solidFill>
              </a:rPr>
              <a:t> [ $USER = "</a:t>
            </a:r>
            <a:r>
              <a:rPr lang="en-US" b="1" dirty="0" err="1">
                <a:solidFill>
                  <a:schemeClr val="tx1"/>
                </a:solidFill>
              </a:rPr>
              <a:t>barbara</a:t>
            </a:r>
            <a:r>
              <a:rPr lang="en-US" b="1" dirty="0">
                <a:solidFill>
                  <a:schemeClr val="tx1"/>
                </a:solidFill>
              </a:rPr>
              <a:t>" ]</a:t>
            </a:r>
            <a:br>
              <a:rPr lang="en-US" b="1" dirty="0">
                <a:solidFill>
                  <a:schemeClr val="tx1"/>
                </a:solidFill>
              </a:rPr>
            </a:br>
            <a:r>
              <a:rPr lang="en-US" b="1" dirty="0">
                <a:solidFill>
                  <a:schemeClr val="tx1"/>
                </a:solidFill>
              </a:rPr>
              <a:t>then</a:t>
            </a:r>
            <a:br>
              <a:rPr lang="en-US" b="1" dirty="0">
                <a:solidFill>
                  <a:schemeClr val="tx1"/>
                </a:solidFill>
              </a:rPr>
            </a:br>
            <a:r>
              <a:rPr lang="en-US" b="1" dirty="0">
                <a:solidFill>
                  <a:schemeClr val="tx1"/>
                </a:solidFill>
              </a:rPr>
              <a:t>echo "Welcome $USER"</a:t>
            </a:r>
            <a:br>
              <a:rPr lang="en-US" b="1" dirty="0">
                <a:solidFill>
                  <a:schemeClr val="tx1"/>
                </a:solidFill>
              </a:rPr>
            </a:br>
            <a:r>
              <a:rPr lang="en-US" b="1" dirty="0">
                <a:solidFill>
                  <a:schemeClr val="tx1"/>
                </a:solidFill>
              </a:rPr>
              <a:t>echo "Please enjoy your visit"</a:t>
            </a:r>
            <a:br>
              <a:rPr lang="en-US" b="1" dirty="0">
                <a:solidFill>
                  <a:schemeClr val="tx1"/>
                </a:solidFill>
              </a:rPr>
            </a:br>
            <a:r>
              <a:rPr lang="en-US" b="1" dirty="0" err="1">
                <a:solidFill>
                  <a:schemeClr val="tx1"/>
                </a:solidFill>
              </a:rPr>
              <a:t>elif</a:t>
            </a:r>
            <a:r>
              <a:rPr lang="en-US" b="1" dirty="0">
                <a:solidFill>
                  <a:schemeClr val="tx1"/>
                </a:solidFill>
              </a:rPr>
              <a:t> [ $USER = "testing" ]</a:t>
            </a:r>
            <a:br>
              <a:rPr lang="en-US" b="1" dirty="0">
                <a:solidFill>
                  <a:schemeClr val="tx1"/>
                </a:solidFill>
              </a:rPr>
            </a:br>
            <a:r>
              <a:rPr lang="en-US" b="1" dirty="0">
                <a:solidFill>
                  <a:schemeClr val="tx1"/>
                </a:solidFill>
              </a:rPr>
              <a:t>then</a:t>
            </a:r>
            <a:br>
              <a:rPr lang="en-US" b="1" dirty="0">
                <a:solidFill>
                  <a:schemeClr val="tx1"/>
                </a:solidFill>
              </a:rPr>
            </a:br>
            <a:r>
              <a:rPr lang="en-US" b="1" dirty="0">
                <a:solidFill>
                  <a:schemeClr val="tx1"/>
                </a:solidFill>
              </a:rPr>
              <a:t>echo "Special testing account"</a:t>
            </a:r>
            <a:br>
              <a:rPr lang="en-US" b="1" dirty="0">
                <a:solidFill>
                  <a:schemeClr val="tx1"/>
                </a:solidFill>
              </a:rPr>
            </a:br>
            <a:r>
              <a:rPr lang="en-US" b="1" dirty="0" err="1">
                <a:solidFill>
                  <a:schemeClr val="tx1"/>
                </a:solidFill>
              </a:rPr>
              <a:t>elif</a:t>
            </a:r>
            <a:r>
              <a:rPr lang="en-US" b="1" dirty="0">
                <a:solidFill>
                  <a:schemeClr val="tx1"/>
                </a:solidFill>
              </a:rPr>
              <a:t> [ $USER = "</a:t>
            </a:r>
            <a:r>
              <a:rPr lang="en-US" b="1" dirty="0" err="1">
                <a:solidFill>
                  <a:schemeClr val="tx1"/>
                </a:solidFill>
              </a:rPr>
              <a:t>jessica</a:t>
            </a:r>
            <a:r>
              <a:rPr lang="en-US" b="1" dirty="0">
                <a:solidFill>
                  <a:schemeClr val="tx1"/>
                </a:solidFill>
              </a:rPr>
              <a:t>" ]</a:t>
            </a:r>
            <a:r>
              <a:rPr lang="en-US" sz="2800" b="1" dirty="0">
                <a:solidFill>
                  <a:schemeClr val="tx1"/>
                </a:solidFill>
              </a:rPr>
              <a:t> </a:t>
            </a:r>
            <a:br>
              <a:rPr lang="en-US" sz="2800" dirty="0">
                <a:solidFill>
                  <a:schemeClr val="tx1"/>
                </a:solidFill>
              </a:rPr>
            </a:br>
            <a:endParaRPr lang="en-US" sz="2800" u="sng" dirty="0">
              <a:solidFill>
                <a:schemeClr val="tx1"/>
              </a:solidFill>
            </a:endParaRPr>
          </a:p>
        </p:txBody>
      </p:sp>
    </p:spTree>
    <p:extLst>
      <p:ext uri="{BB962C8B-B14F-4D97-AF65-F5344CB8AC3E}">
        <p14:creationId xmlns:p14="http://schemas.microsoft.com/office/powerpoint/2010/main" val="408752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then</a:t>
            </a:r>
            <a:br>
              <a:rPr lang="en-US" b="1" dirty="0">
                <a:solidFill>
                  <a:schemeClr val="tx1"/>
                </a:solidFill>
              </a:rPr>
            </a:br>
            <a:r>
              <a:rPr lang="en-US" b="1" dirty="0">
                <a:solidFill>
                  <a:schemeClr val="tx1"/>
                </a:solidFill>
              </a:rPr>
              <a:t>echo "Do not forget to logout when you're done"</a:t>
            </a:r>
            <a:br>
              <a:rPr lang="en-US" b="1" dirty="0">
                <a:solidFill>
                  <a:schemeClr val="tx1"/>
                </a:solidFill>
              </a:rPr>
            </a:br>
            <a:r>
              <a:rPr lang="en-US" b="1" dirty="0">
                <a:solidFill>
                  <a:schemeClr val="tx1"/>
                </a:solidFill>
              </a:rPr>
              <a:t>else</a:t>
            </a:r>
            <a:br>
              <a:rPr lang="en-US" b="1" dirty="0">
                <a:solidFill>
                  <a:schemeClr val="tx1"/>
                </a:solidFill>
              </a:rPr>
            </a:br>
            <a:r>
              <a:rPr lang="en-US" b="1" dirty="0">
                <a:solidFill>
                  <a:schemeClr val="tx1"/>
                </a:solidFill>
              </a:rPr>
              <a:t>echo "Sorry, you are not allowed here"</a:t>
            </a:r>
            <a:br>
              <a:rPr lang="en-US" b="1" dirty="0">
                <a:solidFill>
                  <a:schemeClr val="tx1"/>
                </a:solidFill>
              </a:rPr>
            </a:br>
            <a:r>
              <a:rPr lang="en-US" b="1" dirty="0">
                <a:solidFill>
                  <a:schemeClr val="tx1"/>
                </a:solidFill>
              </a:rPr>
              <a:t>fi</a:t>
            </a:r>
            <a:br>
              <a:rPr lang="en-US" b="1" dirty="0">
                <a:solidFill>
                  <a:schemeClr val="tx1"/>
                </a:solidFill>
              </a:rPr>
            </a:br>
            <a:r>
              <a:rPr lang="en-US" b="1" dirty="0">
                <a:solidFill>
                  <a:schemeClr val="tx1"/>
                </a:solidFill>
              </a:rPr>
              <a:t>$</a:t>
            </a:r>
            <a:br>
              <a:rPr lang="en-US" b="1" dirty="0">
                <a:solidFill>
                  <a:schemeClr val="tx1"/>
                </a:solidFill>
              </a:rPr>
            </a:br>
            <a:r>
              <a:rPr lang="en-US" b="1" dirty="0">
                <a:solidFill>
                  <a:schemeClr val="tx1"/>
                </a:solidFill>
              </a:rPr>
              <a:t>$ ./test25.sh</a:t>
            </a:r>
            <a:br>
              <a:rPr lang="en-US" b="1" dirty="0">
                <a:solidFill>
                  <a:schemeClr val="tx1"/>
                </a:solidFill>
              </a:rPr>
            </a:br>
            <a:r>
              <a:rPr lang="en-US" b="1" dirty="0">
                <a:solidFill>
                  <a:schemeClr val="tx1"/>
                </a:solidFill>
              </a:rPr>
              <a:t>Welcome rich</a:t>
            </a:r>
            <a:br>
              <a:rPr lang="en-US" b="1" dirty="0">
                <a:solidFill>
                  <a:schemeClr val="tx1"/>
                </a:solidFill>
              </a:rPr>
            </a:br>
            <a:r>
              <a:rPr lang="en-US" b="1" dirty="0">
                <a:solidFill>
                  <a:schemeClr val="tx1"/>
                </a:solidFill>
              </a:rPr>
              <a:t>Please enjoy your visit</a:t>
            </a:r>
            <a:br>
              <a:rPr lang="en-US" b="1" dirty="0">
                <a:solidFill>
                  <a:schemeClr val="tx1"/>
                </a:solidFill>
              </a:rPr>
            </a:br>
            <a:r>
              <a:rPr lang="en-US" b="1" dirty="0">
                <a:solidFill>
                  <a:schemeClr val="tx1"/>
                </a:solidFill>
              </a:rPr>
              <a:t>$</a:t>
            </a:r>
            <a:br>
              <a:rPr lang="en-US" b="1" dirty="0">
                <a:solidFill>
                  <a:schemeClr val="tx1"/>
                </a:solidFill>
              </a:rPr>
            </a:br>
            <a:r>
              <a:rPr lang="en-US" b="1" dirty="0">
                <a:solidFill>
                  <a:schemeClr val="tx1"/>
                </a:solidFill>
              </a:rPr>
              <a:t>The </a:t>
            </a:r>
            <a:r>
              <a:rPr lang="en-US" b="1" dirty="0" err="1">
                <a:solidFill>
                  <a:schemeClr val="tx1"/>
                </a:solidFill>
              </a:rPr>
              <a:t>elif</a:t>
            </a:r>
            <a:r>
              <a:rPr lang="en-US" b="1" dirty="0">
                <a:solidFill>
                  <a:schemeClr val="tx1"/>
                </a:solidFill>
              </a:rPr>
              <a:t> statements continue the if-then checking, looking for a specific value for the</a:t>
            </a:r>
            <a:br>
              <a:rPr lang="en-US" b="1" dirty="0">
                <a:solidFill>
                  <a:schemeClr val="tx1"/>
                </a:solidFill>
              </a:rPr>
            </a:br>
            <a:r>
              <a:rPr lang="en-US" b="1" dirty="0">
                <a:solidFill>
                  <a:schemeClr val="tx1"/>
                </a:solidFill>
              </a:rPr>
              <a:t>single comparison variable.</a:t>
            </a:r>
            <a:br>
              <a:rPr lang="en-US" b="1" dirty="0">
                <a:solidFill>
                  <a:schemeClr val="tx1"/>
                </a:solidFill>
              </a:rPr>
            </a:br>
            <a:r>
              <a:rPr lang="en-US" b="1" dirty="0">
                <a:solidFill>
                  <a:schemeClr val="tx1"/>
                </a:solidFill>
              </a:rPr>
              <a:t>Instead of having to write all the </a:t>
            </a:r>
            <a:r>
              <a:rPr lang="en-US" b="1" dirty="0" err="1">
                <a:solidFill>
                  <a:schemeClr val="tx1"/>
                </a:solidFill>
              </a:rPr>
              <a:t>elif</a:t>
            </a:r>
            <a:r>
              <a:rPr lang="en-US" b="1" dirty="0">
                <a:solidFill>
                  <a:schemeClr val="tx1"/>
                </a:solidFill>
              </a:rPr>
              <a:t> statements to continue checking the same variable</a:t>
            </a:r>
            <a:br>
              <a:rPr lang="en-US" b="1" dirty="0">
                <a:solidFill>
                  <a:schemeClr val="tx1"/>
                </a:solidFill>
              </a:rPr>
            </a:br>
            <a:r>
              <a:rPr lang="en-US" b="1" dirty="0">
                <a:solidFill>
                  <a:schemeClr val="tx1"/>
                </a:solidFill>
              </a:rPr>
              <a:t>value, you can use the case command. The case command checks multiple values of a</a:t>
            </a:r>
            <a:br>
              <a:rPr lang="en-US" b="1" dirty="0">
                <a:solidFill>
                  <a:schemeClr val="tx1"/>
                </a:solidFill>
              </a:rPr>
            </a:br>
            <a:r>
              <a:rPr lang="en-US" b="1" dirty="0">
                <a:solidFill>
                  <a:schemeClr val="tx1"/>
                </a:solidFill>
              </a:rPr>
              <a:t>single variable in a list-oriented format:</a:t>
            </a:r>
          </a:p>
          <a:p>
            <a:pPr algn="l"/>
            <a:br>
              <a:rPr lang="en-US" b="1" dirty="0">
                <a:solidFill>
                  <a:schemeClr val="tx1"/>
                </a:solidFill>
              </a:rPr>
            </a:br>
            <a:r>
              <a:rPr lang="en-US" b="1" dirty="0">
                <a:solidFill>
                  <a:schemeClr val="tx1"/>
                </a:solidFill>
              </a:rPr>
              <a:t>case </a:t>
            </a:r>
            <a:r>
              <a:rPr lang="en-US" b="1" i="1" dirty="0">
                <a:solidFill>
                  <a:schemeClr val="tx1"/>
                </a:solidFill>
              </a:rPr>
              <a:t>variable </a:t>
            </a:r>
            <a:r>
              <a:rPr lang="en-US" b="1" dirty="0">
                <a:solidFill>
                  <a:schemeClr val="tx1"/>
                </a:solidFill>
              </a:rPr>
              <a:t>in</a:t>
            </a:r>
            <a:br>
              <a:rPr lang="en-US" b="1" dirty="0">
                <a:solidFill>
                  <a:schemeClr val="tx1"/>
                </a:solidFill>
              </a:rPr>
            </a:br>
            <a:r>
              <a:rPr lang="en-US" b="1" i="1" dirty="0">
                <a:solidFill>
                  <a:schemeClr val="tx1"/>
                </a:solidFill>
              </a:rPr>
              <a:t>pattern1 </a:t>
            </a:r>
            <a:r>
              <a:rPr lang="en-US" b="1" dirty="0">
                <a:solidFill>
                  <a:schemeClr val="tx1"/>
                </a:solidFill>
              </a:rPr>
              <a:t>| </a:t>
            </a:r>
            <a:r>
              <a:rPr lang="en-US" b="1" i="1" dirty="0">
                <a:solidFill>
                  <a:schemeClr val="tx1"/>
                </a:solidFill>
              </a:rPr>
              <a:t>pattern2</a:t>
            </a:r>
            <a:r>
              <a:rPr lang="en-US" b="1" dirty="0">
                <a:solidFill>
                  <a:schemeClr val="tx1"/>
                </a:solidFill>
              </a:rPr>
              <a:t>) </a:t>
            </a:r>
            <a:r>
              <a:rPr lang="en-US" b="1" i="1" dirty="0">
                <a:solidFill>
                  <a:schemeClr val="tx1"/>
                </a:solidFill>
              </a:rPr>
              <a:t>commands1</a:t>
            </a:r>
            <a:r>
              <a:rPr lang="en-US" b="1" dirty="0">
                <a:solidFill>
                  <a:schemeClr val="tx1"/>
                </a:solidFill>
              </a:rPr>
              <a:t>;;</a:t>
            </a:r>
            <a:br>
              <a:rPr lang="en-US" b="1" dirty="0">
                <a:solidFill>
                  <a:schemeClr val="tx1"/>
                </a:solidFill>
              </a:rPr>
            </a:br>
            <a:r>
              <a:rPr lang="en-US" b="1" i="1" dirty="0">
                <a:solidFill>
                  <a:schemeClr val="tx1"/>
                </a:solidFill>
              </a:rPr>
              <a:t>pattern3</a:t>
            </a:r>
            <a:r>
              <a:rPr lang="en-US" b="1" dirty="0">
                <a:solidFill>
                  <a:schemeClr val="tx1"/>
                </a:solidFill>
              </a:rPr>
              <a:t>) </a:t>
            </a:r>
            <a:r>
              <a:rPr lang="en-US" b="1" i="1" dirty="0">
                <a:solidFill>
                  <a:schemeClr val="tx1"/>
                </a:solidFill>
              </a:rPr>
              <a:t>commands2</a:t>
            </a:r>
            <a:r>
              <a:rPr lang="en-US" b="1" dirty="0">
                <a:solidFill>
                  <a:schemeClr val="tx1"/>
                </a:solidFill>
              </a:rPr>
              <a:t>;;</a:t>
            </a:r>
            <a:br>
              <a:rPr lang="en-US" b="1" dirty="0">
                <a:solidFill>
                  <a:schemeClr val="tx1"/>
                </a:solidFill>
              </a:rPr>
            </a:br>
            <a:r>
              <a:rPr lang="en-US" b="1" dirty="0">
                <a:solidFill>
                  <a:schemeClr val="tx1"/>
                </a:solidFill>
              </a:rPr>
              <a:t>*) </a:t>
            </a:r>
            <a:r>
              <a:rPr lang="en-US" b="1" i="1" dirty="0">
                <a:solidFill>
                  <a:schemeClr val="tx1"/>
                </a:solidFill>
              </a:rPr>
              <a:t>default commands</a:t>
            </a:r>
            <a:r>
              <a:rPr lang="en-US" b="1" dirty="0">
                <a:solidFill>
                  <a:schemeClr val="tx1"/>
                </a:solidFill>
              </a:rPr>
              <a:t>;;</a:t>
            </a:r>
            <a:br>
              <a:rPr lang="en-US" b="1" dirty="0">
                <a:solidFill>
                  <a:schemeClr val="tx1"/>
                </a:solidFill>
              </a:rPr>
            </a:br>
            <a:r>
              <a:rPr lang="en-US" b="1" dirty="0" err="1">
                <a:solidFill>
                  <a:schemeClr val="tx1"/>
                </a:solidFill>
              </a:rPr>
              <a:t>esac</a:t>
            </a:r>
            <a:br>
              <a:rPr lang="en-US" b="1" dirty="0">
                <a:solidFill>
                  <a:schemeClr val="tx1"/>
                </a:solidFill>
              </a:rPr>
            </a:br>
            <a:endParaRPr lang="en-US" b="1" dirty="0">
              <a:solidFill>
                <a:schemeClr val="tx1"/>
              </a:solidFill>
            </a:endParaRPr>
          </a:p>
        </p:txBody>
      </p:sp>
      <p:sp>
        <p:nvSpPr>
          <p:cNvPr id="2" name="Rectangle 1">
            <a:extLst>
              <a:ext uri="{FF2B5EF4-FFF2-40B4-BE49-F238E27FC236}">
                <a16:creationId xmlns:a16="http://schemas.microsoft.com/office/drawing/2014/main" id="{1119DE83-4239-4B85-A77E-DEBD946E4FD3}"/>
              </a:ext>
            </a:extLst>
          </p:cNvPr>
          <p:cNvSpPr/>
          <p:nvPr/>
        </p:nvSpPr>
        <p:spPr>
          <a:xfrm>
            <a:off x="0" y="3435846"/>
            <a:ext cx="3275856"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203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b="1" dirty="0">
                <a:solidFill>
                  <a:schemeClr val="tx1"/>
                </a:solidFill>
              </a:rPr>
              <a:t>The case command compares the variable specified against the different patterns. If the</a:t>
            </a:r>
            <a:br>
              <a:rPr lang="en-US" b="1" dirty="0">
                <a:solidFill>
                  <a:schemeClr val="tx1"/>
                </a:solidFill>
              </a:rPr>
            </a:br>
            <a:r>
              <a:rPr lang="en-US" b="1" dirty="0">
                <a:solidFill>
                  <a:schemeClr val="tx1"/>
                </a:solidFill>
              </a:rPr>
              <a:t>variable matches the pattern, the shell executes the commands specified for the pattern.</a:t>
            </a:r>
            <a:br>
              <a:rPr lang="en-US" b="1" dirty="0">
                <a:solidFill>
                  <a:schemeClr val="tx1"/>
                </a:solidFill>
              </a:rPr>
            </a:br>
            <a:r>
              <a:rPr lang="en-US" b="1" dirty="0">
                <a:solidFill>
                  <a:schemeClr val="tx1"/>
                </a:solidFill>
              </a:rPr>
              <a:t>You can list more than one pattern on a line, using the bar operator to separate each pattern. The asterisk symbol is the catch-all for values that don’t match any of the listed</a:t>
            </a:r>
            <a:br>
              <a:rPr lang="en-US" b="1" dirty="0">
                <a:solidFill>
                  <a:schemeClr val="tx1"/>
                </a:solidFill>
              </a:rPr>
            </a:br>
            <a:r>
              <a:rPr lang="en-US" b="1" dirty="0">
                <a:solidFill>
                  <a:schemeClr val="tx1"/>
                </a:solidFill>
              </a:rPr>
              <a:t>patterns. Here’s an example of converting the if-then-else program to using the case</a:t>
            </a:r>
            <a:br>
              <a:rPr lang="en-US" b="1" dirty="0">
                <a:solidFill>
                  <a:schemeClr val="tx1"/>
                </a:solidFill>
              </a:rPr>
            </a:br>
            <a:r>
              <a:rPr lang="en-US" b="1" dirty="0">
                <a:solidFill>
                  <a:schemeClr val="tx1"/>
                </a:solidFill>
              </a:rPr>
              <a:t>command:</a:t>
            </a:r>
            <a:br>
              <a:rPr lang="en-US" b="1" dirty="0">
                <a:solidFill>
                  <a:schemeClr val="tx1"/>
                </a:solidFill>
              </a:rPr>
            </a:br>
            <a:r>
              <a:rPr lang="en-US" b="1" dirty="0">
                <a:solidFill>
                  <a:schemeClr val="tx1"/>
                </a:solidFill>
              </a:rPr>
              <a:t>$ cat test26.sh</a:t>
            </a:r>
            <a:br>
              <a:rPr lang="en-US" b="1" dirty="0">
                <a:solidFill>
                  <a:schemeClr val="tx1"/>
                </a:solidFill>
              </a:rPr>
            </a:br>
            <a:r>
              <a:rPr lang="en-US" b="1" dirty="0">
                <a:solidFill>
                  <a:schemeClr val="tx1"/>
                </a:solidFill>
              </a:rPr>
              <a:t>#!/bin/bash</a:t>
            </a:r>
            <a:br>
              <a:rPr lang="en-US" b="1" dirty="0">
                <a:solidFill>
                  <a:schemeClr val="tx1"/>
                </a:solidFill>
              </a:rPr>
            </a:br>
            <a:r>
              <a:rPr lang="en-US" b="1" dirty="0">
                <a:solidFill>
                  <a:schemeClr val="tx1"/>
                </a:solidFill>
              </a:rPr>
              <a:t># using the case command</a:t>
            </a:r>
            <a:br>
              <a:rPr lang="en-US" b="1" dirty="0">
                <a:solidFill>
                  <a:schemeClr val="tx1"/>
                </a:solidFill>
              </a:rPr>
            </a:br>
            <a:r>
              <a:rPr lang="en-US" b="1" dirty="0">
                <a:solidFill>
                  <a:schemeClr val="tx1"/>
                </a:solidFill>
              </a:rPr>
              <a:t>#</a:t>
            </a:r>
            <a:br>
              <a:rPr lang="en-US" b="1" dirty="0">
                <a:solidFill>
                  <a:schemeClr val="tx1"/>
                </a:solidFill>
              </a:rPr>
            </a:br>
            <a:r>
              <a:rPr lang="en-US" b="1" dirty="0">
                <a:solidFill>
                  <a:schemeClr val="tx1"/>
                </a:solidFill>
              </a:rPr>
              <a:t>case $USER in</a:t>
            </a:r>
            <a:br>
              <a:rPr lang="en-US" b="1" dirty="0">
                <a:solidFill>
                  <a:schemeClr val="tx1"/>
                </a:solidFill>
              </a:rPr>
            </a:br>
            <a:r>
              <a:rPr lang="en-US" b="1" dirty="0">
                <a:solidFill>
                  <a:schemeClr val="tx1"/>
                </a:solidFill>
              </a:rPr>
              <a:t>rich | </a:t>
            </a:r>
            <a:r>
              <a:rPr lang="en-US" b="1" dirty="0" err="1">
                <a:solidFill>
                  <a:schemeClr val="tx1"/>
                </a:solidFill>
              </a:rPr>
              <a:t>barbara</a:t>
            </a:r>
            <a:r>
              <a:rPr lang="en-US" b="1" dirty="0">
                <a:solidFill>
                  <a:schemeClr val="tx1"/>
                </a:solidFill>
              </a:rPr>
              <a:t>)</a:t>
            </a:r>
            <a:br>
              <a:rPr lang="en-US" b="1" dirty="0">
                <a:solidFill>
                  <a:schemeClr val="tx1"/>
                </a:solidFill>
              </a:rPr>
            </a:br>
            <a:r>
              <a:rPr lang="en-US" b="1" dirty="0">
                <a:solidFill>
                  <a:schemeClr val="tx1"/>
                </a:solidFill>
              </a:rPr>
              <a:t>echo "Welcome, $USER"</a:t>
            </a:r>
            <a:br>
              <a:rPr lang="en-US" b="1" dirty="0">
                <a:solidFill>
                  <a:schemeClr val="tx1"/>
                </a:solidFill>
              </a:rPr>
            </a:br>
            <a:r>
              <a:rPr lang="en-US" b="1" dirty="0">
                <a:solidFill>
                  <a:schemeClr val="tx1"/>
                </a:solidFill>
              </a:rPr>
              <a:t>echo "Please enjoy your visit";;</a:t>
            </a:r>
            <a:br>
              <a:rPr lang="en-US" b="1" dirty="0">
                <a:solidFill>
                  <a:schemeClr val="tx1"/>
                </a:solidFill>
              </a:rPr>
            </a:br>
            <a:r>
              <a:rPr lang="en-US" b="1" dirty="0">
                <a:solidFill>
                  <a:schemeClr val="tx1"/>
                </a:solidFill>
              </a:rPr>
              <a:t>testing)</a:t>
            </a:r>
            <a:br>
              <a:rPr lang="en-US" b="1" dirty="0">
                <a:solidFill>
                  <a:schemeClr val="tx1"/>
                </a:solidFill>
              </a:rPr>
            </a:br>
            <a:r>
              <a:rPr lang="en-US" b="1" dirty="0">
                <a:solidFill>
                  <a:schemeClr val="tx1"/>
                </a:solidFill>
              </a:rPr>
              <a:t>echo "Special testing account";;</a:t>
            </a:r>
            <a:br>
              <a:rPr lang="en-US" b="1" dirty="0">
                <a:solidFill>
                  <a:schemeClr val="tx1"/>
                </a:solidFill>
              </a:rPr>
            </a:br>
            <a:r>
              <a:rPr lang="en-US" b="1" dirty="0" err="1">
                <a:solidFill>
                  <a:schemeClr val="tx1"/>
                </a:solidFill>
              </a:rPr>
              <a:t>jessica</a:t>
            </a:r>
            <a:r>
              <a:rPr lang="en-US" b="1" dirty="0">
                <a:solidFill>
                  <a:schemeClr val="tx1"/>
                </a:solidFill>
              </a:rPr>
              <a:t>)</a:t>
            </a:r>
            <a:br>
              <a:rPr lang="en-US" b="1" dirty="0">
                <a:solidFill>
                  <a:schemeClr val="tx1"/>
                </a:solidFill>
              </a:rPr>
            </a:br>
            <a:r>
              <a:rPr lang="en-US" b="1" dirty="0">
                <a:solidFill>
                  <a:schemeClr val="tx1"/>
                </a:solidFill>
              </a:rPr>
              <a:t>echo "Do not forget to log off when you're done";;</a:t>
            </a:r>
            <a:br>
              <a:rPr lang="en-US" b="1" dirty="0">
                <a:solidFill>
                  <a:schemeClr val="tx1"/>
                </a:solidFill>
              </a:rPr>
            </a:br>
            <a:r>
              <a:rPr lang="en-US" b="1" dirty="0">
                <a:solidFill>
                  <a:schemeClr val="tx1"/>
                </a:solidFill>
              </a:rPr>
              <a:t>*)</a:t>
            </a:r>
            <a:br>
              <a:rPr lang="en-US" b="1" dirty="0">
                <a:solidFill>
                  <a:schemeClr val="tx1"/>
                </a:solidFill>
              </a:rPr>
            </a:br>
            <a:r>
              <a:rPr lang="en-US" b="1" dirty="0">
                <a:solidFill>
                  <a:schemeClr val="tx1"/>
                </a:solidFill>
              </a:rPr>
              <a:t>echo "Sorry, you are not allowed here";;</a:t>
            </a:r>
            <a:br>
              <a:rPr lang="en-US" b="1" dirty="0">
                <a:solidFill>
                  <a:schemeClr val="tx1"/>
                </a:solidFill>
              </a:rPr>
            </a:br>
            <a:r>
              <a:rPr lang="en-US" b="1" dirty="0" err="1">
                <a:solidFill>
                  <a:schemeClr val="tx1"/>
                </a:solidFill>
              </a:rPr>
              <a:t>esac</a:t>
            </a:r>
            <a:br>
              <a:rPr lang="en-US" b="1" dirty="0">
                <a:solidFill>
                  <a:schemeClr val="tx1"/>
                </a:solidFill>
              </a:rPr>
            </a:br>
            <a:r>
              <a:rPr lang="en-US" b="1" dirty="0">
                <a:solidFill>
                  <a:schemeClr val="tx1"/>
                </a:solidFill>
              </a:rPr>
              <a:t>$ </a:t>
            </a:r>
            <a:br>
              <a:rPr lang="en-US" b="1" dirty="0">
                <a:solidFill>
                  <a:schemeClr val="tx1"/>
                </a:solidFill>
              </a:rPr>
            </a:br>
            <a:endParaRPr lang="en-US" b="1" dirty="0">
              <a:solidFill>
                <a:schemeClr val="tx1"/>
              </a:solidFill>
            </a:endParaRPr>
          </a:p>
        </p:txBody>
      </p:sp>
    </p:spTree>
    <p:extLst>
      <p:ext uri="{BB962C8B-B14F-4D97-AF65-F5344CB8AC3E}">
        <p14:creationId xmlns:p14="http://schemas.microsoft.com/office/powerpoint/2010/main" val="510674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B5CCEFF1-EF3F-4BCF-A69A-546CB44C4C35}"/>
              </a:ext>
            </a:extLst>
          </p:cNvPr>
          <p:cNvPicPr>
            <a:picLocks noChangeAspect="1"/>
          </p:cNvPicPr>
          <p:nvPr/>
        </p:nvPicPr>
        <p:blipFill>
          <a:blip r:embed="rId2"/>
          <a:stretch>
            <a:fillRect/>
          </a:stretch>
        </p:blipFill>
        <p:spPr>
          <a:xfrm>
            <a:off x="34468" y="0"/>
            <a:ext cx="8497972" cy="2609850"/>
          </a:xfrm>
          <a:prstGeom prst="rect">
            <a:avLst/>
          </a:prstGeom>
        </p:spPr>
      </p:pic>
      <p:pic>
        <p:nvPicPr>
          <p:cNvPr id="3" name="Picture 2">
            <a:extLst>
              <a:ext uri="{FF2B5EF4-FFF2-40B4-BE49-F238E27FC236}">
                <a16:creationId xmlns:a16="http://schemas.microsoft.com/office/drawing/2014/main" id="{D68FB672-2DB6-46E7-8E0F-1A6164A55B5C}"/>
              </a:ext>
            </a:extLst>
          </p:cNvPr>
          <p:cNvPicPr>
            <a:picLocks noChangeAspect="1"/>
          </p:cNvPicPr>
          <p:nvPr/>
        </p:nvPicPr>
        <p:blipFill>
          <a:blip r:embed="rId3"/>
          <a:stretch>
            <a:fillRect/>
          </a:stretch>
        </p:blipFill>
        <p:spPr>
          <a:xfrm>
            <a:off x="0" y="3003798"/>
            <a:ext cx="8532440" cy="1512168"/>
          </a:xfrm>
          <a:prstGeom prst="rect">
            <a:avLst/>
          </a:prstGeom>
        </p:spPr>
      </p:pic>
    </p:spTree>
    <p:extLst>
      <p:ext uri="{BB962C8B-B14F-4D97-AF65-F5344CB8AC3E}">
        <p14:creationId xmlns:p14="http://schemas.microsoft.com/office/powerpoint/2010/main" val="23780996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2" name="Picture 1">
            <a:extLst>
              <a:ext uri="{FF2B5EF4-FFF2-40B4-BE49-F238E27FC236}">
                <a16:creationId xmlns:a16="http://schemas.microsoft.com/office/drawing/2014/main" id="{83962987-C7D3-4A9C-A1F9-1E1A25FF12AB}"/>
              </a:ext>
            </a:extLst>
          </p:cNvPr>
          <p:cNvPicPr>
            <a:picLocks noChangeAspect="1"/>
          </p:cNvPicPr>
          <p:nvPr/>
        </p:nvPicPr>
        <p:blipFill>
          <a:blip r:embed="rId2"/>
          <a:stretch>
            <a:fillRect/>
          </a:stretch>
        </p:blipFill>
        <p:spPr>
          <a:xfrm>
            <a:off x="0" y="3291830"/>
            <a:ext cx="8460432" cy="1296144"/>
          </a:xfrm>
          <a:prstGeom prst="rect">
            <a:avLst/>
          </a:prstGeom>
        </p:spPr>
      </p:pic>
      <p:pic>
        <p:nvPicPr>
          <p:cNvPr id="3" name="Picture 2">
            <a:extLst>
              <a:ext uri="{FF2B5EF4-FFF2-40B4-BE49-F238E27FC236}">
                <a16:creationId xmlns:a16="http://schemas.microsoft.com/office/drawing/2014/main" id="{5E919EBF-C732-422C-944E-7E9C9B9F595C}"/>
              </a:ext>
            </a:extLst>
          </p:cNvPr>
          <p:cNvPicPr>
            <a:picLocks noChangeAspect="1"/>
          </p:cNvPicPr>
          <p:nvPr/>
        </p:nvPicPr>
        <p:blipFill>
          <a:blip r:embed="rId3"/>
          <a:stretch>
            <a:fillRect/>
          </a:stretch>
        </p:blipFill>
        <p:spPr>
          <a:xfrm>
            <a:off x="31020" y="51470"/>
            <a:ext cx="8460432" cy="2952328"/>
          </a:xfrm>
          <a:prstGeom prst="rect">
            <a:avLst/>
          </a:prstGeom>
        </p:spPr>
      </p:pic>
    </p:spTree>
    <p:extLst>
      <p:ext uri="{BB962C8B-B14F-4D97-AF65-F5344CB8AC3E}">
        <p14:creationId xmlns:p14="http://schemas.microsoft.com/office/powerpoint/2010/main" val="2779485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4990" y="0"/>
            <a:ext cx="9144000" cy="4876006"/>
          </a:xfrm>
        </p:spPr>
        <p:txBody>
          <a:bodyPr anchor="t"/>
          <a:lstStyle/>
          <a:p>
            <a:pPr algn="l"/>
            <a:r>
              <a:rPr lang="en-US" sz="4400" b="1" u="sng" dirty="0">
                <a:solidFill>
                  <a:schemeClr val="tx1"/>
                </a:solidFill>
              </a:rPr>
              <a:t>More Structured Commands </a:t>
            </a:r>
            <a:br>
              <a:rPr lang="en-US" sz="4400" b="1" u="sng" dirty="0">
                <a:solidFill>
                  <a:schemeClr val="tx1"/>
                </a:solidFill>
              </a:rPr>
            </a:br>
            <a:r>
              <a:rPr lang="en-US" sz="1600" b="1" u="sng" dirty="0">
                <a:solidFill>
                  <a:schemeClr val="tx1"/>
                </a:solidFill>
              </a:rPr>
              <a:t>The for Command:</a:t>
            </a:r>
            <a:br>
              <a:rPr lang="en-US" sz="1600" b="1" dirty="0">
                <a:solidFill>
                  <a:schemeClr val="tx1"/>
                </a:solidFill>
              </a:rPr>
            </a:br>
            <a:r>
              <a:rPr lang="en-US" sz="1600" b="1" dirty="0">
                <a:solidFill>
                  <a:schemeClr val="tx1"/>
                </a:solidFill>
              </a:rPr>
              <a:t>Iterating through a series of commands is a common programming practice. Often, you need to</a:t>
            </a:r>
            <a:br>
              <a:rPr lang="en-US" sz="1600" b="1" dirty="0">
                <a:solidFill>
                  <a:schemeClr val="tx1"/>
                </a:solidFill>
              </a:rPr>
            </a:br>
            <a:r>
              <a:rPr lang="en-US" sz="1600" b="1" dirty="0">
                <a:solidFill>
                  <a:schemeClr val="tx1"/>
                </a:solidFill>
              </a:rPr>
              <a:t>repeat a set of commands until a specific condition has been met, such as processing all the files in</a:t>
            </a:r>
            <a:br>
              <a:rPr lang="en-US" sz="1600" b="1" dirty="0">
                <a:solidFill>
                  <a:schemeClr val="tx1"/>
                </a:solidFill>
              </a:rPr>
            </a:br>
            <a:r>
              <a:rPr lang="en-US" sz="1600" b="1" dirty="0">
                <a:solidFill>
                  <a:schemeClr val="tx1"/>
                </a:solidFill>
              </a:rPr>
              <a:t>a directory, all the users on a system, or all the lines in a text file.</a:t>
            </a:r>
            <a:br>
              <a:rPr lang="en-US" sz="1600" b="1" dirty="0">
                <a:solidFill>
                  <a:schemeClr val="tx1"/>
                </a:solidFill>
              </a:rPr>
            </a:br>
            <a:r>
              <a:rPr lang="en-US" sz="1600" b="1" dirty="0">
                <a:solidFill>
                  <a:schemeClr val="tx1"/>
                </a:solidFill>
              </a:rPr>
              <a:t>The bash shell provides the for command to allow you to create a loop that iterates through a</a:t>
            </a:r>
            <a:br>
              <a:rPr lang="en-US" sz="1600" b="1" dirty="0">
                <a:solidFill>
                  <a:schemeClr val="tx1"/>
                </a:solidFill>
              </a:rPr>
            </a:br>
            <a:r>
              <a:rPr lang="en-US" sz="1600" b="1" dirty="0">
                <a:solidFill>
                  <a:schemeClr val="tx1"/>
                </a:solidFill>
              </a:rPr>
              <a:t>series of values. Each iteration performs a defined set of commands using one of the values in the</a:t>
            </a:r>
            <a:br>
              <a:rPr lang="en-US" sz="1600" b="1" dirty="0">
                <a:solidFill>
                  <a:schemeClr val="tx1"/>
                </a:solidFill>
              </a:rPr>
            </a:br>
            <a:r>
              <a:rPr lang="en-US" sz="1600" b="1" dirty="0">
                <a:solidFill>
                  <a:schemeClr val="tx1"/>
                </a:solidFill>
              </a:rPr>
              <a:t>series. Here’s the basic format of the bash shell for command:</a:t>
            </a:r>
          </a:p>
          <a:p>
            <a:pPr algn="l"/>
            <a:br>
              <a:rPr lang="en-US" sz="1600" b="1" dirty="0">
                <a:solidFill>
                  <a:schemeClr val="tx1"/>
                </a:solidFill>
              </a:rPr>
            </a:br>
            <a:r>
              <a:rPr lang="en-US" sz="1600" b="1" dirty="0">
                <a:solidFill>
                  <a:schemeClr val="tx1"/>
                </a:solidFill>
              </a:rPr>
              <a:t>for var in </a:t>
            </a:r>
            <a:r>
              <a:rPr lang="en-US" sz="1600" b="1" i="1" dirty="0">
                <a:solidFill>
                  <a:schemeClr val="tx1"/>
                </a:solidFill>
              </a:rPr>
              <a:t>list</a:t>
            </a:r>
            <a:br>
              <a:rPr lang="en-US" sz="1600" b="1" i="1" dirty="0">
                <a:solidFill>
                  <a:schemeClr val="tx1"/>
                </a:solidFill>
              </a:rPr>
            </a:br>
            <a:r>
              <a:rPr lang="en-US" sz="1600" b="1" dirty="0">
                <a:solidFill>
                  <a:schemeClr val="tx1"/>
                </a:solidFill>
              </a:rPr>
              <a:t>do</a:t>
            </a:r>
            <a:br>
              <a:rPr lang="en-US" sz="1600" b="1" dirty="0">
                <a:solidFill>
                  <a:schemeClr val="tx1"/>
                </a:solidFill>
              </a:rPr>
            </a:br>
            <a:r>
              <a:rPr lang="en-US" sz="1600" b="1" i="1" dirty="0">
                <a:solidFill>
                  <a:schemeClr val="tx1"/>
                </a:solidFill>
              </a:rPr>
              <a:t>commands</a:t>
            </a:r>
            <a:br>
              <a:rPr lang="en-US" sz="1600" b="1" i="1" dirty="0">
                <a:solidFill>
                  <a:schemeClr val="tx1"/>
                </a:solidFill>
              </a:rPr>
            </a:br>
            <a:r>
              <a:rPr lang="en-US" sz="1600" b="1" dirty="0">
                <a:solidFill>
                  <a:schemeClr val="tx1"/>
                </a:solidFill>
              </a:rPr>
              <a:t>done</a:t>
            </a:r>
          </a:p>
          <a:p>
            <a:pPr algn="l"/>
            <a:endParaRPr lang="en-US" sz="1600" b="1" dirty="0">
              <a:solidFill>
                <a:schemeClr val="tx1"/>
              </a:solidFill>
            </a:endParaRPr>
          </a:p>
          <a:p>
            <a:pPr algn="l">
              <a:spcBef>
                <a:spcPts val="0"/>
              </a:spcBef>
            </a:pPr>
            <a:r>
              <a:rPr lang="en-US" sz="1600" b="1" dirty="0">
                <a:solidFill>
                  <a:schemeClr val="tx1"/>
                </a:solidFill>
              </a:rPr>
              <a:t>You supply the series of values used in the iterations in the </a:t>
            </a:r>
            <a:r>
              <a:rPr lang="en-US" sz="1600" b="1" i="1" dirty="0">
                <a:solidFill>
                  <a:schemeClr val="tx1"/>
                </a:solidFill>
              </a:rPr>
              <a:t>list </a:t>
            </a:r>
            <a:r>
              <a:rPr lang="en-US" sz="1600" b="1" dirty="0">
                <a:solidFill>
                  <a:schemeClr val="tx1"/>
                </a:solidFill>
              </a:rPr>
              <a:t>parameter. </a:t>
            </a:r>
          </a:p>
          <a:p>
            <a:pPr algn="l">
              <a:spcBef>
                <a:spcPts val="0"/>
              </a:spcBef>
            </a:pPr>
            <a:r>
              <a:rPr lang="en-US" sz="1600" b="1" dirty="0">
                <a:solidFill>
                  <a:schemeClr val="tx1"/>
                </a:solidFill>
              </a:rPr>
              <a:t>You can specify the values in the list in several ways. </a:t>
            </a:r>
            <a:br>
              <a:rPr lang="en-US" sz="1600" b="1" dirty="0">
                <a:solidFill>
                  <a:schemeClr val="tx1"/>
                </a:solidFill>
              </a:rPr>
            </a:br>
            <a:endParaRPr lang="en-US" sz="1600" b="1" u="sng" dirty="0">
              <a:solidFill>
                <a:schemeClr val="tx1"/>
              </a:solidFill>
            </a:endParaRPr>
          </a:p>
        </p:txBody>
      </p:sp>
      <p:sp>
        <p:nvSpPr>
          <p:cNvPr id="2" name="Rectangle 1">
            <a:extLst>
              <a:ext uri="{FF2B5EF4-FFF2-40B4-BE49-F238E27FC236}">
                <a16:creationId xmlns:a16="http://schemas.microsoft.com/office/drawing/2014/main" id="{316CE1FB-B70B-443E-B0EC-C48FEF859105}"/>
              </a:ext>
            </a:extLst>
          </p:cNvPr>
          <p:cNvSpPr/>
          <p:nvPr/>
        </p:nvSpPr>
        <p:spPr>
          <a:xfrm>
            <a:off x="0" y="2571750"/>
            <a:ext cx="2699792"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3669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In each iteration, the variable </a:t>
            </a:r>
            <a:r>
              <a:rPr lang="en-US" sz="1800" b="1" i="1" dirty="0">
                <a:solidFill>
                  <a:schemeClr val="tx1"/>
                </a:solidFill>
              </a:rPr>
              <a:t>var </a:t>
            </a:r>
            <a:r>
              <a:rPr lang="en-US" sz="1800" b="1" dirty="0">
                <a:solidFill>
                  <a:schemeClr val="tx1"/>
                </a:solidFill>
              </a:rPr>
              <a:t>contains the current value in the list. The first iteration</a:t>
            </a:r>
            <a:br>
              <a:rPr lang="en-US" sz="1800" b="1" dirty="0">
                <a:solidFill>
                  <a:schemeClr val="tx1"/>
                </a:solidFill>
              </a:rPr>
            </a:br>
            <a:r>
              <a:rPr lang="en-US" sz="1800" b="1" dirty="0">
                <a:solidFill>
                  <a:schemeClr val="tx1"/>
                </a:solidFill>
              </a:rPr>
              <a:t>uses the first item in the list, the second iteration the second item, and so on until all the</a:t>
            </a:r>
            <a:br>
              <a:rPr lang="en-US" sz="1800" b="1" dirty="0">
                <a:solidFill>
                  <a:schemeClr val="tx1"/>
                </a:solidFill>
              </a:rPr>
            </a:br>
            <a:r>
              <a:rPr lang="en-US" sz="1800" b="1" dirty="0">
                <a:solidFill>
                  <a:schemeClr val="tx1"/>
                </a:solidFill>
              </a:rPr>
              <a:t>items in the list have been used.</a:t>
            </a:r>
            <a:br>
              <a:rPr lang="en-US" sz="1800" b="1" dirty="0">
                <a:solidFill>
                  <a:schemeClr val="tx1"/>
                </a:solidFill>
              </a:rPr>
            </a:br>
            <a:r>
              <a:rPr lang="en-US" sz="1800" b="1" dirty="0">
                <a:solidFill>
                  <a:schemeClr val="tx1"/>
                </a:solidFill>
              </a:rPr>
              <a:t>The </a:t>
            </a:r>
            <a:r>
              <a:rPr lang="en-US" sz="1800" b="1" i="1" dirty="0">
                <a:solidFill>
                  <a:schemeClr val="tx1"/>
                </a:solidFill>
              </a:rPr>
              <a:t>commands </a:t>
            </a:r>
            <a:r>
              <a:rPr lang="en-US" sz="1800" b="1" dirty="0">
                <a:solidFill>
                  <a:schemeClr val="tx1"/>
                </a:solidFill>
              </a:rPr>
              <a:t>entered between the do and done statements can be one or more standard</a:t>
            </a:r>
            <a:br>
              <a:rPr lang="en-US" sz="1800" b="1" dirty="0">
                <a:solidFill>
                  <a:schemeClr val="tx1"/>
                </a:solidFill>
              </a:rPr>
            </a:br>
            <a:r>
              <a:rPr lang="en-US" sz="1800" b="1" dirty="0">
                <a:solidFill>
                  <a:schemeClr val="tx1"/>
                </a:solidFill>
              </a:rPr>
              <a:t>bash shell commands. Within the commands, the $var variable contains the current list</a:t>
            </a:r>
            <a:br>
              <a:rPr lang="en-US" sz="1800" b="1" dirty="0">
                <a:solidFill>
                  <a:schemeClr val="tx1"/>
                </a:solidFill>
              </a:rPr>
            </a:br>
            <a:r>
              <a:rPr lang="en-US" sz="1800" b="1" dirty="0">
                <a:solidFill>
                  <a:schemeClr val="tx1"/>
                </a:solidFill>
              </a:rPr>
              <a:t>item value for the iteration. </a:t>
            </a:r>
            <a:br>
              <a:rPr lang="en-US" sz="1800" b="1" dirty="0">
                <a:solidFill>
                  <a:schemeClr val="tx1"/>
                </a:solidFill>
              </a:rPr>
            </a:br>
            <a:endParaRPr lang="en-US" sz="1800" b="1" dirty="0">
              <a:solidFill>
                <a:schemeClr val="tx1"/>
              </a:solidFill>
            </a:endParaRPr>
          </a:p>
        </p:txBody>
      </p:sp>
      <p:pic>
        <p:nvPicPr>
          <p:cNvPr id="2" name="Picture 1">
            <a:extLst>
              <a:ext uri="{FF2B5EF4-FFF2-40B4-BE49-F238E27FC236}">
                <a16:creationId xmlns:a16="http://schemas.microsoft.com/office/drawing/2014/main" id="{BED522D8-6610-45AC-BC19-5FAC0AD1CDF3}"/>
              </a:ext>
            </a:extLst>
          </p:cNvPr>
          <p:cNvPicPr>
            <a:picLocks noChangeAspect="1"/>
          </p:cNvPicPr>
          <p:nvPr/>
        </p:nvPicPr>
        <p:blipFill>
          <a:blip r:embed="rId2"/>
          <a:stretch>
            <a:fillRect/>
          </a:stretch>
        </p:blipFill>
        <p:spPr>
          <a:xfrm>
            <a:off x="1" y="3476625"/>
            <a:ext cx="8532438" cy="1666875"/>
          </a:xfrm>
          <a:prstGeom prst="rect">
            <a:avLst/>
          </a:prstGeom>
        </p:spPr>
      </p:pic>
      <p:pic>
        <p:nvPicPr>
          <p:cNvPr id="3" name="Picture 2">
            <a:extLst>
              <a:ext uri="{FF2B5EF4-FFF2-40B4-BE49-F238E27FC236}">
                <a16:creationId xmlns:a16="http://schemas.microsoft.com/office/drawing/2014/main" id="{50FD61C1-90C7-468A-BCBF-5153A65D784C}"/>
              </a:ext>
            </a:extLst>
          </p:cNvPr>
          <p:cNvPicPr>
            <a:picLocks noChangeAspect="1"/>
          </p:cNvPicPr>
          <p:nvPr/>
        </p:nvPicPr>
        <p:blipFill>
          <a:blip r:embed="rId3"/>
          <a:stretch>
            <a:fillRect/>
          </a:stretch>
        </p:blipFill>
        <p:spPr>
          <a:xfrm>
            <a:off x="-16276" y="1795065"/>
            <a:ext cx="8548715" cy="1666875"/>
          </a:xfrm>
          <a:prstGeom prst="rect">
            <a:avLst/>
          </a:prstGeom>
        </p:spPr>
      </p:pic>
    </p:spTree>
    <p:extLst>
      <p:ext uri="{BB962C8B-B14F-4D97-AF65-F5344CB8AC3E}">
        <p14:creationId xmlns:p14="http://schemas.microsoft.com/office/powerpoint/2010/main" val="1595566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endParaRPr lang="en-US" dirty="0"/>
          </a:p>
          <a:p>
            <a:pPr algn="l"/>
            <a:endParaRPr lang="en-US" dirty="0"/>
          </a:p>
        </p:txBody>
      </p:sp>
      <p:pic>
        <p:nvPicPr>
          <p:cNvPr id="3" name="Picture 2">
            <a:extLst>
              <a:ext uri="{FF2B5EF4-FFF2-40B4-BE49-F238E27FC236}">
                <a16:creationId xmlns:a16="http://schemas.microsoft.com/office/drawing/2014/main" id="{A2A71AE1-7BC6-4A5C-AD12-D682AF13D544}"/>
              </a:ext>
            </a:extLst>
          </p:cNvPr>
          <p:cNvPicPr>
            <a:picLocks noChangeAspect="1"/>
          </p:cNvPicPr>
          <p:nvPr/>
        </p:nvPicPr>
        <p:blipFill>
          <a:blip r:embed="rId2"/>
          <a:stretch>
            <a:fillRect/>
          </a:stretch>
        </p:blipFill>
        <p:spPr>
          <a:xfrm>
            <a:off x="0" y="-3820"/>
            <a:ext cx="8820472" cy="1851670"/>
          </a:xfrm>
          <a:prstGeom prst="rect">
            <a:avLst/>
          </a:prstGeom>
        </p:spPr>
      </p:pic>
      <p:pic>
        <p:nvPicPr>
          <p:cNvPr id="4" name="Picture 3">
            <a:extLst>
              <a:ext uri="{FF2B5EF4-FFF2-40B4-BE49-F238E27FC236}">
                <a16:creationId xmlns:a16="http://schemas.microsoft.com/office/drawing/2014/main" id="{8163E94D-0420-4458-B891-52A7EBFD9DFA}"/>
              </a:ext>
            </a:extLst>
          </p:cNvPr>
          <p:cNvPicPr>
            <a:picLocks noChangeAspect="1"/>
          </p:cNvPicPr>
          <p:nvPr/>
        </p:nvPicPr>
        <p:blipFill>
          <a:blip r:embed="rId3"/>
          <a:stretch>
            <a:fillRect/>
          </a:stretch>
        </p:blipFill>
        <p:spPr>
          <a:xfrm>
            <a:off x="0" y="1923678"/>
            <a:ext cx="8820472" cy="1847850"/>
          </a:xfrm>
          <a:prstGeom prst="rect">
            <a:avLst/>
          </a:prstGeom>
        </p:spPr>
      </p:pic>
    </p:spTree>
    <p:extLst>
      <p:ext uri="{BB962C8B-B14F-4D97-AF65-F5344CB8AC3E}">
        <p14:creationId xmlns:p14="http://schemas.microsoft.com/office/powerpoint/2010/main" val="995267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The $test variable retained its value and allowed us to change the value and use it outside</a:t>
            </a:r>
            <a:br>
              <a:rPr lang="en-US" sz="1800" b="1" dirty="0">
                <a:solidFill>
                  <a:schemeClr val="tx1"/>
                </a:solidFill>
              </a:rPr>
            </a:br>
            <a:r>
              <a:rPr lang="en-US" sz="1800" b="1" dirty="0">
                <a:solidFill>
                  <a:schemeClr val="tx1"/>
                </a:solidFill>
              </a:rPr>
              <a:t>of the for command loop, as any other variable would.</a:t>
            </a:r>
          </a:p>
          <a:p>
            <a:pPr algn="l"/>
            <a:r>
              <a:rPr lang="en-US" sz="1800" b="1" dirty="0">
                <a:solidFill>
                  <a:schemeClr val="tx1"/>
                </a:solidFill>
              </a:rPr>
              <a:t># Complex Example:-</a:t>
            </a:r>
          </a:p>
          <a:p>
            <a:pPr algn="l"/>
            <a:r>
              <a:rPr lang="en-US" sz="1800" b="1" dirty="0">
                <a:solidFill>
                  <a:schemeClr val="tx1"/>
                </a:solidFill>
              </a:rPr>
              <a:t>$ cat badtest1</a:t>
            </a:r>
            <a:br>
              <a:rPr lang="en-US" sz="1800" b="1" dirty="0">
                <a:solidFill>
                  <a:schemeClr val="tx1"/>
                </a:solidFill>
              </a:rPr>
            </a:br>
            <a:r>
              <a:rPr lang="en-US" sz="1800" b="1" dirty="0">
                <a:solidFill>
                  <a:schemeClr val="tx1"/>
                </a:solidFill>
              </a:rPr>
              <a:t>#!/bin/bash</a:t>
            </a:r>
            <a:br>
              <a:rPr lang="en-US" sz="1800" b="1" dirty="0">
                <a:solidFill>
                  <a:schemeClr val="tx1"/>
                </a:solidFill>
              </a:rPr>
            </a:br>
            <a:r>
              <a:rPr lang="en-US" sz="1800" b="1" dirty="0">
                <a:solidFill>
                  <a:schemeClr val="tx1"/>
                </a:solidFill>
              </a:rPr>
              <a:t># another example of how not to use the for command</a:t>
            </a:r>
            <a:br>
              <a:rPr lang="en-US" sz="1800" b="1" dirty="0">
                <a:solidFill>
                  <a:schemeClr val="tx1"/>
                </a:solidFill>
              </a:rPr>
            </a:br>
            <a:r>
              <a:rPr lang="en-US" sz="1800" b="1" dirty="0">
                <a:solidFill>
                  <a:schemeClr val="tx1"/>
                </a:solidFill>
              </a:rPr>
              <a:t>for test in I don't know if this'll work</a:t>
            </a:r>
            <a:br>
              <a:rPr lang="en-US" sz="1800" b="1" dirty="0">
                <a:solidFill>
                  <a:schemeClr val="tx1"/>
                </a:solidFill>
              </a:rPr>
            </a:br>
            <a:r>
              <a:rPr lang="en-US" sz="1800" b="1" dirty="0">
                <a:solidFill>
                  <a:schemeClr val="tx1"/>
                </a:solidFill>
              </a:rPr>
              <a:t>do</a:t>
            </a:r>
            <a:br>
              <a:rPr lang="en-US" sz="1800" b="1" dirty="0">
                <a:solidFill>
                  <a:schemeClr val="tx1"/>
                </a:solidFill>
              </a:rPr>
            </a:br>
            <a:r>
              <a:rPr lang="en-US" sz="1800" b="1" dirty="0">
                <a:solidFill>
                  <a:schemeClr val="tx1"/>
                </a:solidFill>
              </a:rPr>
              <a:t>echo "word:$test"</a:t>
            </a:r>
            <a:br>
              <a:rPr lang="en-US" sz="1800" b="1" dirty="0">
                <a:solidFill>
                  <a:schemeClr val="tx1"/>
                </a:solidFill>
              </a:rPr>
            </a:br>
            <a:r>
              <a:rPr lang="en-US" sz="1800" b="1" dirty="0">
                <a:solidFill>
                  <a:schemeClr val="tx1"/>
                </a:solidFill>
              </a:rPr>
              <a:t>done</a:t>
            </a:r>
            <a:br>
              <a:rPr lang="en-US" sz="1800" b="1" dirty="0">
                <a:solidFill>
                  <a:schemeClr val="tx1"/>
                </a:solidFill>
              </a:rPr>
            </a:br>
            <a:r>
              <a:rPr lang="en-US" sz="1800" b="1" dirty="0">
                <a:solidFill>
                  <a:schemeClr val="tx1"/>
                </a:solidFill>
              </a:rPr>
              <a:t>$ ./badtest1</a:t>
            </a:r>
            <a:br>
              <a:rPr lang="en-US" sz="1800" b="1" dirty="0">
                <a:solidFill>
                  <a:schemeClr val="tx1"/>
                </a:solidFill>
              </a:rPr>
            </a:br>
            <a:r>
              <a:rPr lang="en-US" sz="1800" b="1" dirty="0" err="1">
                <a:solidFill>
                  <a:schemeClr val="tx1"/>
                </a:solidFill>
              </a:rPr>
              <a:t>word:I</a:t>
            </a:r>
            <a:br>
              <a:rPr lang="en-US" sz="1800" b="1" dirty="0">
                <a:solidFill>
                  <a:schemeClr val="tx1"/>
                </a:solidFill>
              </a:rPr>
            </a:br>
            <a:r>
              <a:rPr lang="en-US" sz="1800" b="1" dirty="0" err="1">
                <a:solidFill>
                  <a:schemeClr val="tx1"/>
                </a:solidFill>
              </a:rPr>
              <a:t>word:dont</a:t>
            </a:r>
            <a:r>
              <a:rPr lang="en-US" sz="1800" b="1" dirty="0">
                <a:solidFill>
                  <a:schemeClr val="tx1"/>
                </a:solidFill>
              </a:rPr>
              <a:t> know if </a:t>
            </a:r>
            <a:r>
              <a:rPr lang="en-US" sz="1800" b="1" dirty="0" err="1">
                <a:solidFill>
                  <a:schemeClr val="tx1"/>
                </a:solidFill>
              </a:rPr>
              <a:t>thisll</a:t>
            </a:r>
            <a:br>
              <a:rPr lang="en-US" sz="1800" b="1" dirty="0">
                <a:solidFill>
                  <a:schemeClr val="tx1"/>
                </a:solidFill>
              </a:rPr>
            </a:br>
            <a:r>
              <a:rPr lang="en-US" sz="1800" b="1" dirty="0" err="1">
                <a:solidFill>
                  <a:schemeClr val="tx1"/>
                </a:solidFill>
              </a:rPr>
              <a:t>word:work</a:t>
            </a:r>
            <a:br>
              <a:rPr lang="en-US" sz="1800" b="1" dirty="0">
                <a:solidFill>
                  <a:schemeClr val="tx1"/>
                </a:solidFill>
              </a:rPr>
            </a:br>
            <a:r>
              <a:rPr lang="en-US" sz="1800" b="1" dirty="0">
                <a:solidFill>
                  <a:schemeClr val="tx1"/>
                </a:solidFill>
              </a:rPr>
              <a:t>$ </a:t>
            </a:r>
          </a:p>
          <a:p>
            <a:pPr algn="l"/>
            <a:r>
              <a:rPr lang="en-US" sz="1800" b="1" dirty="0">
                <a:solidFill>
                  <a:schemeClr val="tx1"/>
                </a:solidFill>
              </a:rPr>
              <a:t>The shell saw the single quotation marks within the list values and</a:t>
            </a:r>
            <a:br>
              <a:rPr lang="en-US" sz="1800" b="1" dirty="0">
                <a:solidFill>
                  <a:schemeClr val="tx1"/>
                </a:solidFill>
              </a:rPr>
            </a:br>
            <a:r>
              <a:rPr lang="en-US" sz="1800" b="1" dirty="0">
                <a:solidFill>
                  <a:schemeClr val="tx1"/>
                </a:solidFill>
              </a:rPr>
              <a:t>attempted to use them to define a single data value.</a:t>
            </a:r>
            <a:r>
              <a:rPr lang="en-US" sz="1800" dirty="0"/>
              <a:t> </a:t>
            </a:r>
            <a:br>
              <a:rPr lang="en-US" sz="1800" dirty="0"/>
            </a:br>
            <a:br>
              <a:rPr lang="en-US" sz="1800" b="1" dirty="0">
                <a:solidFill>
                  <a:schemeClr val="tx1"/>
                </a:solidFill>
              </a:rPr>
            </a:br>
            <a:endParaRPr lang="en-US" sz="1800" b="1" dirty="0">
              <a:solidFill>
                <a:schemeClr val="tx1"/>
              </a:solidFill>
            </a:endParaRPr>
          </a:p>
          <a:p>
            <a:pPr algn="l"/>
            <a:r>
              <a:rPr lang="en-US" sz="1800" b="1" dirty="0">
                <a:solidFill>
                  <a:schemeClr val="tx1"/>
                </a:solidFill>
              </a:rPr>
              <a:t>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21599059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784F25A-7DDD-4C66-BDAA-5F3694415D74}"/>
              </a:ext>
            </a:extLst>
          </p:cNvPr>
          <p:cNvSpPr>
            <a:spLocks noGrp="1"/>
          </p:cNvSpPr>
          <p:nvPr>
            <p:ph type="body" sz="quarter" idx="11"/>
          </p:nvPr>
        </p:nvSpPr>
        <p:spPr>
          <a:xfrm>
            <a:off x="0" y="0"/>
            <a:ext cx="9144000" cy="4876006"/>
          </a:xfrm>
        </p:spPr>
        <p:txBody>
          <a:bodyPr anchor="t"/>
          <a:lstStyle/>
          <a:p>
            <a:pPr algn="l"/>
            <a:r>
              <a:rPr lang="en-US" sz="1800" b="1" dirty="0">
                <a:solidFill>
                  <a:schemeClr val="tx1"/>
                </a:solidFill>
              </a:rPr>
              <a:t>You have two ways to solve this problem:</a:t>
            </a:r>
            <a:br>
              <a:rPr lang="en-US" sz="1800" b="1" dirty="0">
                <a:solidFill>
                  <a:schemeClr val="tx1"/>
                </a:solidFill>
              </a:rPr>
            </a:br>
            <a:r>
              <a:rPr lang="en-US" sz="1800" b="1" dirty="0">
                <a:solidFill>
                  <a:schemeClr val="tx1"/>
                </a:solidFill>
              </a:rPr>
              <a:t>■ Use the escape character (the backslash) to escape the single quotation mark.</a:t>
            </a:r>
            <a:br>
              <a:rPr lang="en-US" sz="1800" b="1" dirty="0">
                <a:solidFill>
                  <a:schemeClr val="tx1"/>
                </a:solidFill>
              </a:rPr>
            </a:br>
            <a:r>
              <a:rPr lang="en-US" sz="1800" b="1" dirty="0">
                <a:solidFill>
                  <a:schemeClr val="tx1"/>
                </a:solidFill>
              </a:rPr>
              <a:t>■ Use double quotation marks to define the values that use single quotation marks </a:t>
            </a:r>
            <a:br>
              <a:rPr lang="en-US" sz="1800" b="1" dirty="0">
                <a:solidFill>
                  <a:schemeClr val="tx1"/>
                </a:solidFill>
              </a:rPr>
            </a:br>
            <a:endParaRPr lang="en-US" sz="1800" b="1" dirty="0">
              <a:solidFill>
                <a:schemeClr val="tx1"/>
              </a:solidFill>
            </a:endParaRPr>
          </a:p>
        </p:txBody>
      </p:sp>
    </p:spTree>
    <p:extLst>
      <p:ext uri="{BB962C8B-B14F-4D97-AF65-F5344CB8AC3E}">
        <p14:creationId xmlns:p14="http://schemas.microsoft.com/office/powerpoint/2010/main" val="2245206156"/>
      </p:ext>
    </p:extLst>
  </p:cSld>
  <p:clrMapOvr>
    <a:masterClrMapping/>
  </p:clrMapOvr>
</p:sld>
</file>

<file path=ppt/theme/theme1.xml><?xml version="1.0" encoding="utf-8"?>
<a:theme xmlns:a="http://schemas.openxmlformats.org/drawingml/2006/main" name="Cover and End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15A1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6938</TotalTime>
  <Words>11534</Words>
  <Application>Microsoft Office PowerPoint</Application>
  <PresentationFormat>On-screen Show (16:9)</PresentationFormat>
  <Paragraphs>588</Paragraphs>
  <Slides>245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245</vt:i4>
      </vt:variant>
    </vt:vector>
  </HeadingPairs>
  <TitlesOfParts>
    <vt:vector size="252" baseType="lpstr">
      <vt:lpstr>맑은 고딕</vt:lpstr>
      <vt:lpstr>Arial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Vaio123</cp:lastModifiedBy>
  <cp:revision>472</cp:revision>
  <dcterms:created xsi:type="dcterms:W3CDTF">2016-12-05T23:26:54Z</dcterms:created>
  <dcterms:modified xsi:type="dcterms:W3CDTF">2020-08-09T03:57:37Z</dcterms:modified>
</cp:coreProperties>
</file>